
<file path=[Content_Types].xml><?xml version="1.0" encoding="utf-8"?>
<Types xmlns="http://schemas.openxmlformats.org/package/2006/content-types">
  <Default Extension="png" ContentType="image/png"/>
  <Default Extension="mpg" ContentType="video/mpeg"/>
  <Default Extension="mpeg" ContentType="vide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9"/>
  </p:notesMasterIdLst>
  <p:handoutMasterIdLst>
    <p:handoutMasterId r:id="rId20"/>
  </p:handoutMasterIdLst>
  <p:sldIdLst>
    <p:sldId id="256" r:id="rId2"/>
    <p:sldId id="366" r:id="rId3"/>
    <p:sldId id="362" r:id="rId4"/>
    <p:sldId id="361" r:id="rId5"/>
    <p:sldId id="283" r:id="rId6"/>
    <p:sldId id="337" r:id="rId7"/>
    <p:sldId id="370" r:id="rId8"/>
    <p:sldId id="322" r:id="rId9"/>
    <p:sldId id="339" r:id="rId10"/>
    <p:sldId id="353" r:id="rId11"/>
    <p:sldId id="367" r:id="rId12"/>
    <p:sldId id="345" r:id="rId13"/>
    <p:sldId id="356" r:id="rId14"/>
    <p:sldId id="369" r:id="rId15"/>
    <p:sldId id="368" r:id="rId16"/>
    <p:sldId id="364" r:id="rId17"/>
    <p:sldId id="276" r:id="rId18"/>
  </p:sldIdLst>
  <p:sldSz cx="9144000" cy="5143500" type="screen16x9"/>
  <p:notesSz cx="7010400" cy="9296400"/>
  <p:defaultTextStyle>
    <a:defPPr>
      <a:defRPr lang="en-CA"/>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8CA02A14-A071-49D2-A730-9E04EC2CFE75}">
          <p14:sldIdLst>
            <p14:sldId id="256"/>
            <p14:sldId id="366"/>
            <p14:sldId id="362"/>
            <p14:sldId id="361"/>
            <p14:sldId id="283"/>
            <p14:sldId id="337"/>
            <p14:sldId id="370"/>
            <p14:sldId id="322"/>
            <p14:sldId id="339"/>
            <p14:sldId id="353"/>
            <p14:sldId id="367"/>
            <p14:sldId id="345"/>
            <p14:sldId id="356"/>
            <p14:sldId id="369"/>
            <p14:sldId id="368"/>
            <p14:sldId id="364"/>
            <p14:sldId id="276"/>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5" autoAdjust="0"/>
    <p:restoredTop sz="85390" autoAdjust="0"/>
  </p:normalViewPr>
  <p:slideViewPr>
    <p:cSldViewPr>
      <p:cViewPr varScale="1">
        <p:scale>
          <a:sx n="104" d="100"/>
          <a:sy n="104" d="100"/>
        </p:scale>
        <p:origin x="-732"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a:lvl1pPr>
          </a:lstStyle>
          <a:p>
            <a:endParaRPr lang="en-CA"/>
          </a:p>
        </p:txBody>
      </p:sp>
      <p:sp>
        <p:nvSpPr>
          <p:cNvPr id="3" name="Date Placeholder 2"/>
          <p:cNvSpPr>
            <a:spLocks noGrp="1"/>
          </p:cNvSpPr>
          <p:nvPr>
            <p:ph type="dt" sz="quarter" idx="1"/>
          </p:nvPr>
        </p:nvSpPr>
        <p:spPr>
          <a:xfrm>
            <a:off x="3970938" y="1"/>
            <a:ext cx="3037840" cy="464820"/>
          </a:xfrm>
          <a:prstGeom prst="rect">
            <a:avLst/>
          </a:prstGeom>
        </p:spPr>
        <p:txBody>
          <a:bodyPr vert="horz" lIns="93171" tIns="46586" rIns="93171" bIns="46586" rtlCol="0"/>
          <a:lstStyle>
            <a:lvl1pPr algn="r">
              <a:defRPr sz="1200"/>
            </a:lvl1pPr>
          </a:lstStyle>
          <a:p>
            <a:fld id="{071B5DAE-B327-44BF-86F3-692144D81A66}" type="datetimeFigureOut">
              <a:rPr lang="en-CA" smtClean="0"/>
              <a:t>09/01/2019</a:t>
            </a:fld>
            <a:endParaRPr lang="en-CA"/>
          </a:p>
        </p:txBody>
      </p:sp>
      <p:sp>
        <p:nvSpPr>
          <p:cNvPr id="4" name="Footer Placeholder 3"/>
          <p:cNvSpPr>
            <a:spLocks noGrp="1"/>
          </p:cNvSpPr>
          <p:nvPr>
            <p:ph type="ftr" sz="quarter" idx="2"/>
          </p:nvPr>
        </p:nvSpPr>
        <p:spPr>
          <a:xfrm>
            <a:off x="1" y="8829967"/>
            <a:ext cx="3037840" cy="464820"/>
          </a:xfrm>
          <a:prstGeom prst="rect">
            <a:avLst/>
          </a:prstGeom>
        </p:spPr>
        <p:txBody>
          <a:bodyPr vert="horz" lIns="93171" tIns="46586" rIns="93171" bIns="46586"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1" tIns="46586" rIns="93171" bIns="46586" rtlCol="0" anchor="b"/>
          <a:lstStyle>
            <a:lvl1pPr algn="r">
              <a:defRPr sz="1200"/>
            </a:lvl1pPr>
          </a:lstStyle>
          <a:p>
            <a:fld id="{002973A9-CD49-4E4C-89FA-62863BEF13C2}" type="slidenum">
              <a:rPr lang="en-CA" smtClean="0"/>
              <a:t>‹#›</a:t>
            </a:fld>
            <a:endParaRPr lang="en-CA"/>
          </a:p>
        </p:txBody>
      </p:sp>
    </p:spTree>
    <p:extLst>
      <p:ext uri="{BB962C8B-B14F-4D97-AF65-F5344CB8AC3E}">
        <p14:creationId xmlns:p14="http://schemas.microsoft.com/office/powerpoint/2010/main" val="250875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a:lvl1pPr>
          </a:lstStyle>
          <a:p>
            <a:endParaRPr lang="en-CA"/>
          </a:p>
        </p:txBody>
      </p:sp>
      <p:sp>
        <p:nvSpPr>
          <p:cNvPr id="3" name="Date Placeholder 2"/>
          <p:cNvSpPr>
            <a:spLocks noGrp="1"/>
          </p:cNvSpPr>
          <p:nvPr>
            <p:ph type="dt" idx="1"/>
          </p:nvPr>
        </p:nvSpPr>
        <p:spPr>
          <a:xfrm>
            <a:off x="3970938" y="1"/>
            <a:ext cx="3037840" cy="464820"/>
          </a:xfrm>
          <a:prstGeom prst="rect">
            <a:avLst/>
          </a:prstGeom>
        </p:spPr>
        <p:txBody>
          <a:bodyPr vert="horz" lIns="93171" tIns="46586" rIns="93171" bIns="46586" rtlCol="0"/>
          <a:lstStyle>
            <a:lvl1pPr algn="r">
              <a:defRPr sz="1200"/>
            </a:lvl1pPr>
          </a:lstStyle>
          <a:p>
            <a:fld id="{0FFDBBF9-B9EF-459E-83DD-BDAD8B585F8E}" type="datetimeFigureOut">
              <a:rPr lang="en-CA" smtClean="0"/>
              <a:t>09/01/2019</a:t>
            </a:fld>
            <a:endParaRPr lang="en-CA"/>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1" tIns="46586" rIns="93171" bIns="46586"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1" tIns="46586" rIns="93171"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967"/>
            <a:ext cx="3037840" cy="464820"/>
          </a:xfrm>
          <a:prstGeom prst="rect">
            <a:avLst/>
          </a:prstGeom>
        </p:spPr>
        <p:txBody>
          <a:bodyPr vert="horz" lIns="93171" tIns="46586" rIns="93171" bIns="46586"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1" tIns="46586" rIns="93171" bIns="46586" rtlCol="0" anchor="b"/>
          <a:lstStyle>
            <a:lvl1pPr algn="r">
              <a:defRPr sz="1200"/>
            </a:lvl1pPr>
          </a:lstStyle>
          <a:p>
            <a:fld id="{DACE4968-DBC6-4A4A-A821-7039FD7F8EA0}" type="slidenum">
              <a:rPr lang="en-CA" smtClean="0"/>
              <a:t>‹#›</a:t>
            </a:fld>
            <a:endParaRPr lang="en-CA"/>
          </a:p>
        </p:txBody>
      </p:sp>
    </p:spTree>
    <p:extLst>
      <p:ext uri="{BB962C8B-B14F-4D97-AF65-F5344CB8AC3E}">
        <p14:creationId xmlns:p14="http://schemas.microsoft.com/office/powerpoint/2010/main" val="312667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smtClean="0"/>
              <a:t>Welcome</a:t>
            </a:r>
          </a:p>
          <a:p>
            <a:endParaRPr lang="en-CA" dirty="0" smtClean="0"/>
          </a:p>
          <a:p>
            <a:r>
              <a:rPr lang="en-CA" dirty="0" smtClean="0"/>
              <a:t>Introduce</a:t>
            </a:r>
            <a:r>
              <a:rPr lang="en-CA" baseline="0" dirty="0" smtClean="0"/>
              <a:t> yourself:1-2 minute</a:t>
            </a:r>
          </a:p>
          <a:p>
            <a:pPr marL="171707" indent="-171707">
              <a:buFont typeface="Arial" panose="020B0604020202020204" pitchFamily="34" charset="0"/>
              <a:buChar char="•"/>
            </a:pPr>
            <a:r>
              <a:rPr lang="en-CA" baseline="0" dirty="0" smtClean="0"/>
              <a:t>How long have you worked for TPS?</a:t>
            </a:r>
          </a:p>
          <a:p>
            <a:pPr marL="171707" indent="-171707">
              <a:buFont typeface="Arial" panose="020B0604020202020204" pitchFamily="34" charset="0"/>
              <a:buChar char="•"/>
            </a:pPr>
            <a:r>
              <a:rPr lang="en-CA" baseline="0" dirty="0" smtClean="0"/>
              <a:t>What department do you work for?</a:t>
            </a:r>
          </a:p>
          <a:p>
            <a:pPr marL="171707" indent="-171707">
              <a:buFont typeface="Arial" panose="020B0604020202020204" pitchFamily="34" charset="0"/>
              <a:buChar char="•"/>
            </a:pPr>
            <a:r>
              <a:rPr lang="en-CA" baseline="0" dirty="0" smtClean="0"/>
              <a:t>What made you join TPS?</a:t>
            </a:r>
          </a:p>
          <a:p>
            <a:endParaRPr lang="en-CA" baseline="0" dirty="0" smtClean="0"/>
          </a:p>
          <a:p>
            <a:pPr marL="171707" indent="-171707">
              <a:buFont typeface="Arial" panose="020B0604020202020204" pitchFamily="34" charset="0"/>
              <a:buChar char="•"/>
            </a:pPr>
            <a:endParaRPr lang="en-CA" baseline="0" dirty="0" smtClean="0"/>
          </a:p>
          <a:p>
            <a:pPr marL="171707" indent="-171707">
              <a:buFont typeface="Arial" panose="020B0604020202020204" pitchFamily="34" charset="0"/>
              <a:buChar char="•"/>
            </a:pPr>
            <a:endParaRPr lang="en-CA" baseline="0" dirty="0" smtClean="0"/>
          </a:p>
          <a:p>
            <a:pPr marL="171707" indent="-171707">
              <a:buFont typeface="Arial" panose="020B0604020202020204" pitchFamily="34" charset="0"/>
              <a:buChar char="•"/>
            </a:pPr>
            <a:endParaRPr lang="en-CA" baseline="0" dirty="0" smtClean="0"/>
          </a:p>
        </p:txBody>
      </p:sp>
      <p:sp>
        <p:nvSpPr>
          <p:cNvPr id="4" name="Slide Number Placeholder 3"/>
          <p:cNvSpPr>
            <a:spLocks noGrp="1"/>
          </p:cNvSpPr>
          <p:nvPr>
            <p:ph type="sldNum" sz="quarter" idx="10"/>
          </p:nvPr>
        </p:nvSpPr>
        <p:spPr/>
        <p:txBody>
          <a:bodyPr/>
          <a:lstStyle/>
          <a:p>
            <a:fld id="{DACE4968-DBC6-4A4A-A821-7039FD7F8EA0}" type="slidenum">
              <a:rPr lang="en-CA" smtClean="0"/>
              <a:t>1</a:t>
            </a:fld>
            <a:endParaRPr lang="en-CA"/>
          </a:p>
        </p:txBody>
      </p:sp>
    </p:spTree>
    <p:extLst>
      <p:ext uri="{BB962C8B-B14F-4D97-AF65-F5344CB8AC3E}">
        <p14:creationId xmlns:p14="http://schemas.microsoft.com/office/powerpoint/2010/main" val="212627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What else makes us</a:t>
            </a:r>
            <a:r>
              <a:rPr lang="en-CA" baseline="0" dirty="0"/>
              <a:t> distracted?</a:t>
            </a:r>
          </a:p>
          <a:p>
            <a:endParaRPr lang="en-CA" baseline="0" dirty="0"/>
          </a:p>
          <a:p>
            <a:r>
              <a:rPr lang="en-CA" dirty="0" smtClean="0"/>
              <a:t>New</a:t>
            </a:r>
            <a:r>
              <a:rPr lang="en-CA" baseline="0" dirty="0" smtClean="0"/>
              <a:t> distracted driving penalties for Jan 2019</a:t>
            </a:r>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10</a:t>
            </a:fld>
            <a:endParaRPr lang="en-CA"/>
          </a:p>
        </p:txBody>
      </p:sp>
    </p:spTree>
    <p:extLst>
      <p:ext uri="{BB962C8B-B14F-4D97-AF65-F5344CB8AC3E}">
        <p14:creationId xmlns:p14="http://schemas.microsoft.com/office/powerpoint/2010/main" val="330826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E4968-DBC6-4A4A-A821-7039FD7F8EA0}" type="slidenum">
              <a:rPr lang="en-CA" smtClean="0"/>
              <a:t>11</a:t>
            </a:fld>
            <a:endParaRPr lang="en-CA"/>
          </a:p>
        </p:txBody>
      </p:sp>
    </p:spTree>
    <p:extLst>
      <p:ext uri="{BB962C8B-B14F-4D97-AF65-F5344CB8AC3E}">
        <p14:creationId xmlns:p14="http://schemas.microsoft.com/office/powerpoint/2010/main" val="106930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Very hard to multi task- especially</a:t>
            </a:r>
            <a:r>
              <a:rPr lang="en-US" baseline="0" dirty="0"/>
              <a:t> behind the wheel</a:t>
            </a:r>
            <a:endParaRPr lang="en-US" dirty="0"/>
          </a:p>
        </p:txBody>
      </p:sp>
      <p:sp>
        <p:nvSpPr>
          <p:cNvPr id="4" name="Slide Number Placeholder 3"/>
          <p:cNvSpPr>
            <a:spLocks noGrp="1"/>
          </p:cNvSpPr>
          <p:nvPr>
            <p:ph type="sldNum" sz="quarter" idx="10"/>
          </p:nvPr>
        </p:nvSpPr>
        <p:spPr/>
        <p:txBody>
          <a:bodyPr/>
          <a:lstStyle/>
          <a:p>
            <a:fld id="{DACE4968-DBC6-4A4A-A821-7039FD7F8EA0}" type="slidenum">
              <a:rPr lang="en-CA" smtClean="0"/>
              <a:t>12</a:t>
            </a:fld>
            <a:endParaRPr lang="en-CA"/>
          </a:p>
        </p:txBody>
      </p:sp>
    </p:spTree>
    <p:extLst>
      <p:ext uri="{BB962C8B-B14F-4D97-AF65-F5344CB8AC3E}">
        <p14:creationId xmlns:p14="http://schemas.microsoft.com/office/powerpoint/2010/main" val="4225502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Race track</a:t>
            </a:r>
          </a:p>
          <a:p>
            <a:endParaRPr lang="en-CA" dirty="0"/>
          </a:p>
          <a:p>
            <a:r>
              <a:rPr lang="en-CA" dirty="0"/>
              <a:t>Speed limit not posted </a:t>
            </a:r>
            <a:r>
              <a:rPr lang="mr-IN" dirty="0"/>
              <a:t>–</a:t>
            </a:r>
            <a:r>
              <a:rPr lang="en-CA" dirty="0"/>
              <a:t> assume 50 km/h</a:t>
            </a:r>
          </a:p>
          <a:p>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13</a:t>
            </a:fld>
            <a:endParaRPr lang="en-CA"/>
          </a:p>
        </p:txBody>
      </p:sp>
    </p:spTree>
    <p:extLst>
      <p:ext uri="{BB962C8B-B14F-4D97-AF65-F5344CB8AC3E}">
        <p14:creationId xmlns:p14="http://schemas.microsoft.com/office/powerpoint/2010/main" val="330826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scenario – pulled </a:t>
            </a:r>
            <a:r>
              <a:rPr lang="en-US" dirty="0" smtClean="0"/>
              <a:t>over</a:t>
            </a:r>
            <a:r>
              <a:rPr lang="en-US" baseline="0" dirty="0" smtClean="0"/>
              <a:t> </a:t>
            </a:r>
            <a:r>
              <a:rPr lang="en-US" dirty="0" smtClean="0"/>
              <a:t>for a</a:t>
            </a:r>
            <a:r>
              <a:rPr lang="en-US" baseline="0" dirty="0" smtClean="0"/>
              <a:t> standard ride check</a:t>
            </a:r>
            <a:endParaRPr lang="en-US" dirty="0"/>
          </a:p>
          <a:p>
            <a:endParaRPr lang="en-US" dirty="0" smtClean="0"/>
          </a:p>
          <a:p>
            <a:r>
              <a:rPr lang="en-US" dirty="0" smtClean="0"/>
              <a:t>4 students driving in car.</a:t>
            </a:r>
          </a:p>
          <a:p>
            <a:pPr marL="171707" indent="-171707">
              <a:buFontTx/>
              <a:buChar char="-"/>
            </a:pPr>
            <a:r>
              <a:rPr lang="en-US" baseline="0" dirty="0" smtClean="0"/>
              <a:t>Get pulled over for XXXX</a:t>
            </a:r>
          </a:p>
          <a:p>
            <a:pPr marL="171707" indent="-171707">
              <a:buFontTx/>
              <a:buChar char="-"/>
            </a:pPr>
            <a:r>
              <a:rPr lang="en-US" baseline="0" dirty="0" smtClean="0"/>
              <a:t>Officer discovers driver was/is XXXX</a:t>
            </a:r>
          </a:p>
          <a:p>
            <a:pPr marL="171707" indent="-171707">
              <a:buFontTx/>
              <a:buChar char="-"/>
            </a:pPr>
            <a:r>
              <a:rPr lang="en-US" baseline="0" dirty="0" smtClean="0"/>
              <a:t>Perform Standardize Field Sobriety Testing while student wears impaired goggles</a:t>
            </a:r>
          </a:p>
          <a:p>
            <a:pPr marL="171707" indent="-171707">
              <a:buFontTx/>
              <a:buChar char="-"/>
            </a:pPr>
            <a:r>
              <a:rPr lang="en-US" baseline="0" dirty="0" smtClean="0"/>
              <a:t>Simulate being arrested</a:t>
            </a:r>
          </a:p>
          <a:p>
            <a:pPr marL="171707" indent="-171707" defTabSz="915772">
              <a:buFontTx/>
              <a:buChar char="-"/>
            </a:pPr>
            <a:r>
              <a:rPr lang="en-US" baseline="0" dirty="0" smtClean="0"/>
              <a:t>Explain penalties for each</a:t>
            </a:r>
          </a:p>
          <a:p>
            <a:pPr marL="171707" indent="-171707">
              <a:buFontTx/>
              <a:buChar char="-"/>
            </a:pPr>
            <a:endParaRPr lang="en-US" baseline="0" dirty="0" smtClean="0"/>
          </a:p>
          <a:p>
            <a:r>
              <a:rPr lang="en-CA" baseline="0" dirty="0" smtClean="0"/>
              <a:t>Standardize Field Sobriety Testing  - </a:t>
            </a:r>
            <a:r>
              <a:rPr lang="en-CA" dirty="0" smtClean="0"/>
              <a:t>Is set of tests, commonly referred to as SFST, has three components:</a:t>
            </a:r>
          </a:p>
          <a:p>
            <a:endParaRPr lang="en-CA" dirty="0" smtClean="0"/>
          </a:p>
          <a:p>
            <a:pPr marL="228943" indent="-228943">
              <a:buAutoNum type="arabicPeriod"/>
            </a:pPr>
            <a:r>
              <a:rPr lang="en-CA" dirty="0" smtClean="0">
                <a:effectLst/>
              </a:rPr>
              <a:t>The </a:t>
            </a:r>
            <a:r>
              <a:rPr lang="en-CA" b="1" dirty="0" smtClean="0">
                <a:effectLst/>
              </a:rPr>
              <a:t>Horizontal Gaze Nystagmus</a:t>
            </a:r>
            <a:r>
              <a:rPr lang="en-CA" dirty="0" smtClean="0">
                <a:effectLst/>
              </a:rPr>
              <a:t> Test, which involves following an object with the eyes (such as a pen or other stimulus) to determine characteristic eye movement reaction to the stimulus</a:t>
            </a:r>
          </a:p>
          <a:p>
            <a:pPr marL="228943" indent="-228943">
              <a:buAutoNum type="arabicPeriod"/>
            </a:pPr>
            <a:endParaRPr lang="en-CA" dirty="0" smtClean="0">
              <a:effectLst/>
            </a:endParaRPr>
          </a:p>
          <a:p>
            <a:pPr rtl="0"/>
            <a:r>
              <a:rPr lang="en-CA" dirty="0" smtClean="0">
                <a:effectLst/>
              </a:rPr>
              <a:t>2. The </a:t>
            </a:r>
            <a:r>
              <a:rPr lang="en-CA" b="1" dirty="0" smtClean="0">
                <a:effectLst/>
              </a:rPr>
              <a:t>Walk-and-Turn</a:t>
            </a:r>
            <a:r>
              <a:rPr lang="en-CA" dirty="0" smtClean="0">
                <a:effectLst/>
              </a:rPr>
              <a:t> Test (heel-to-toe in a straight line). This test is designed to measure a person's ability to follow directions and remember a series of steps while dividing attention between physical and mental tasks.</a:t>
            </a:r>
          </a:p>
          <a:p>
            <a:pPr rtl="0"/>
            <a:endParaRPr lang="en-CA" dirty="0" smtClean="0">
              <a:effectLst/>
            </a:endParaRPr>
          </a:p>
          <a:p>
            <a:pPr rtl="0"/>
            <a:r>
              <a:rPr lang="en-CA" dirty="0" smtClean="0">
                <a:effectLst/>
              </a:rPr>
              <a:t>3. The </a:t>
            </a:r>
            <a:r>
              <a:rPr lang="en-CA" b="1" dirty="0" smtClean="0">
                <a:effectLst/>
              </a:rPr>
              <a:t>One-Leg-Stand</a:t>
            </a:r>
            <a:r>
              <a:rPr lang="en-CA" dirty="0" smtClean="0">
                <a:effectLst/>
              </a:rPr>
              <a:t> Test</a:t>
            </a:r>
          </a:p>
          <a:p>
            <a:endParaRPr lang="en-CA" dirty="0" smtClean="0"/>
          </a:p>
          <a:p>
            <a:endParaRPr lang="en-US" dirty="0"/>
          </a:p>
        </p:txBody>
      </p:sp>
      <p:sp>
        <p:nvSpPr>
          <p:cNvPr id="4" name="Slide Number Placeholder 3"/>
          <p:cNvSpPr>
            <a:spLocks noGrp="1"/>
          </p:cNvSpPr>
          <p:nvPr>
            <p:ph type="sldNum" sz="quarter" idx="5"/>
          </p:nvPr>
        </p:nvSpPr>
        <p:spPr/>
        <p:txBody>
          <a:bodyPr/>
          <a:lstStyle/>
          <a:p>
            <a:fld id="{DACE4968-DBC6-4A4A-A821-7039FD7F8EA0}" type="slidenum">
              <a:rPr lang="en-CA" smtClean="0"/>
              <a:t>14</a:t>
            </a:fld>
            <a:endParaRPr lang="en-CA"/>
          </a:p>
        </p:txBody>
      </p:sp>
    </p:spTree>
    <p:extLst>
      <p:ext uri="{BB962C8B-B14F-4D97-AF65-F5344CB8AC3E}">
        <p14:creationId xmlns:p14="http://schemas.microsoft.com/office/powerpoint/2010/main" val="139559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scenario – pulled </a:t>
            </a:r>
            <a:r>
              <a:rPr lang="en-US" dirty="0" smtClean="0"/>
              <a:t>over</a:t>
            </a:r>
            <a:r>
              <a:rPr lang="en-US" baseline="0" dirty="0" smtClean="0"/>
              <a:t> </a:t>
            </a:r>
            <a:r>
              <a:rPr lang="en-US" dirty="0" smtClean="0"/>
              <a:t>for a</a:t>
            </a:r>
            <a:r>
              <a:rPr lang="en-US" baseline="0" dirty="0" smtClean="0"/>
              <a:t> standard ride check</a:t>
            </a:r>
            <a:endParaRPr lang="en-US" dirty="0"/>
          </a:p>
          <a:p>
            <a:endParaRPr lang="en-US" dirty="0" smtClean="0"/>
          </a:p>
          <a:p>
            <a:r>
              <a:rPr lang="en-US" dirty="0" smtClean="0"/>
              <a:t>4 students driving in car.</a:t>
            </a:r>
          </a:p>
          <a:p>
            <a:pPr marL="171707" indent="-171707">
              <a:buFontTx/>
              <a:buChar char="-"/>
            </a:pPr>
            <a:r>
              <a:rPr lang="en-US" baseline="0" dirty="0" smtClean="0"/>
              <a:t>Get pulled over for XXXX</a:t>
            </a:r>
          </a:p>
          <a:p>
            <a:pPr marL="171707" indent="-171707">
              <a:buFontTx/>
              <a:buChar char="-"/>
            </a:pPr>
            <a:r>
              <a:rPr lang="en-US" baseline="0" dirty="0" smtClean="0"/>
              <a:t>Officer discovers driver was/is XXXX</a:t>
            </a:r>
          </a:p>
          <a:p>
            <a:pPr marL="171707" indent="-171707">
              <a:buFontTx/>
              <a:buChar char="-"/>
            </a:pPr>
            <a:r>
              <a:rPr lang="en-US" baseline="0" dirty="0" smtClean="0"/>
              <a:t>Perform Standardize Field Sobriety Testing while student wears impaired goggles</a:t>
            </a:r>
          </a:p>
          <a:p>
            <a:pPr marL="171707" indent="-171707">
              <a:buFontTx/>
              <a:buChar char="-"/>
            </a:pPr>
            <a:r>
              <a:rPr lang="en-US" baseline="0" dirty="0" smtClean="0"/>
              <a:t>Simulate being arrested</a:t>
            </a:r>
          </a:p>
          <a:p>
            <a:pPr marL="171707" indent="-171707" defTabSz="915772">
              <a:buFontTx/>
              <a:buChar char="-"/>
            </a:pPr>
            <a:r>
              <a:rPr lang="en-US" baseline="0" dirty="0" smtClean="0"/>
              <a:t>Explain penalties for each</a:t>
            </a:r>
          </a:p>
          <a:p>
            <a:pPr marL="171707" indent="-171707">
              <a:buFontTx/>
              <a:buChar char="-"/>
            </a:pPr>
            <a:endParaRPr lang="en-US" baseline="0" dirty="0" smtClean="0"/>
          </a:p>
          <a:p>
            <a:r>
              <a:rPr lang="en-CA" baseline="0" dirty="0" smtClean="0"/>
              <a:t>Standardize Field Sobriety Testing  - </a:t>
            </a:r>
            <a:r>
              <a:rPr lang="en-CA" dirty="0" smtClean="0"/>
              <a:t>Is set of tests, commonly referred to as SFST, has three components:</a:t>
            </a:r>
          </a:p>
          <a:p>
            <a:endParaRPr lang="en-CA" dirty="0" smtClean="0"/>
          </a:p>
          <a:p>
            <a:pPr marL="228943" indent="-228943">
              <a:buAutoNum type="arabicPeriod"/>
            </a:pPr>
            <a:r>
              <a:rPr lang="en-CA" dirty="0" smtClean="0">
                <a:effectLst/>
              </a:rPr>
              <a:t>The </a:t>
            </a:r>
            <a:r>
              <a:rPr lang="en-CA" b="1" dirty="0" smtClean="0">
                <a:effectLst/>
              </a:rPr>
              <a:t>Horizontal Gaze Nystagmus</a:t>
            </a:r>
            <a:r>
              <a:rPr lang="en-CA" dirty="0" smtClean="0">
                <a:effectLst/>
              </a:rPr>
              <a:t> Test, which involves following an object with the eyes (such as a pen or other stimulus) to determine characteristic eye movement reaction to the stimulus</a:t>
            </a:r>
          </a:p>
          <a:p>
            <a:pPr marL="228943" indent="-228943">
              <a:buAutoNum type="arabicPeriod"/>
            </a:pPr>
            <a:endParaRPr lang="en-CA" dirty="0" smtClean="0">
              <a:effectLst/>
            </a:endParaRPr>
          </a:p>
          <a:p>
            <a:pPr rtl="0"/>
            <a:r>
              <a:rPr lang="en-CA" dirty="0" smtClean="0">
                <a:effectLst/>
              </a:rPr>
              <a:t>2. The </a:t>
            </a:r>
            <a:r>
              <a:rPr lang="en-CA" b="1" dirty="0" smtClean="0">
                <a:effectLst/>
              </a:rPr>
              <a:t>Walk-and-Turn</a:t>
            </a:r>
            <a:r>
              <a:rPr lang="en-CA" dirty="0" smtClean="0">
                <a:effectLst/>
              </a:rPr>
              <a:t> Test (heel-to-toe in a straight line). This test is designed to measure a person's ability to follow directions and remember a series of steps while dividing attention between physical and mental tasks.</a:t>
            </a:r>
          </a:p>
          <a:p>
            <a:pPr rtl="0"/>
            <a:endParaRPr lang="en-CA" dirty="0" smtClean="0">
              <a:effectLst/>
            </a:endParaRPr>
          </a:p>
          <a:p>
            <a:pPr rtl="0"/>
            <a:r>
              <a:rPr lang="en-CA" dirty="0" smtClean="0">
                <a:effectLst/>
              </a:rPr>
              <a:t>3. The </a:t>
            </a:r>
            <a:r>
              <a:rPr lang="en-CA" b="1" dirty="0" smtClean="0">
                <a:effectLst/>
              </a:rPr>
              <a:t>One-Leg-Stand</a:t>
            </a:r>
            <a:r>
              <a:rPr lang="en-CA" dirty="0" smtClean="0">
                <a:effectLst/>
              </a:rPr>
              <a:t> Test</a:t>
            </a:r>
          </a:p>
          <a:p>
            <a:endParaRPr lang="en-CA" dirty="0" smtClean="0"/>
          </a:p>
          <a:p>
            <a:endParaRPr lang="en-US" dirty="0"/>
          </a:p>
        </p:txBody>
      </p:sp>
      <p:sp>
        <p:nvSpPr>
          <p:cNvPr id="4" name="Slide Number Placeholder 3"/>
          <p:cNvSpPr>
            <a:spLocks noGrp="1"/>
          </p:cNvSpPr>
          <p:nvPr>
            <p:ph type="sldNum" sz="quarter" idx="5"/>
          </p:nvPr>
        </p:nvSpPr>
        <p:spPr/>
        <p:txBody>
          <a:bodyPr/>
          <a:lstStyle/>
          <a:p>
            <a:fld id="{DACE4968-DBC6-4A4A-A821-7039FD7F8EA0}" type="slidenum">
              <a:rPr lang="en-CA" smtClean="0"/>
              <a:t>15</a:t>
            </a:fld>
            <a:endParaRPr lang="en-CA"/>
          </a:p>
        </p:txBody>
      </p:sp>
    </p:spTree>
    <p:extLst>
      <p:ext uri="{BB962C8B-B14F-4D97-AF65-F5344CB8AC3E}">
        <p14:creationId xmlns:p14="http://schemas.microsoft.com/office/powerpoint/2010/main" val="1395599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E4968-DBC6-4A4A-A821-7039FD7F8EA0}" type="slidenum">
              <a:rPr lang="en-CA" smtClean="0"/>
              <a:t>16</a:t>
            </a:fld>
            <a:endParaRPr lang="en-CA"/>
          </a:p>
        </p:txBody>
      </p:sp>
    </p:spTree>
    <p:extLst>
      <p:ext uri="{BB962C8B-B14F-4D97-AF65-F5344CB8AC3E}">
        <p14:creationId xmlns:p14="http://schemas.microsoft.com/office/powerpoint/2010/main" val="360268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baseline="0" dirty="0" smtClean="0"/>
              <a:t>Questions</a:t>
            </a:r>
          </a:p>
          <a:p>
            <a:pPr marL="171707" indent="-171707">
              <a:buFont typeface="Arial" panose="020B0604020202020204" pitchFamily="34" charset="0"/>
              <a:buChar char="•"/>
            </a:pPr>
            <a:r>
              <a:rPr lang="en-CA" baseline="0" dirty="0" smtClean="0"/>
              <a:t>What is the hardest part of your job?</a:t>
            </a:r>
          </a:p>
          <a:p>
            <a:pPr marL="171707" indent="-171707">
              <a:buFont typeface="Arial" panose="020B0604020202020204" pitchFamily="34" charset="0"/>
              <a:buChar char="•"/>
            </a:pPr>
            <a:r>
              <a:rPr lang="en-CA" baseline="0" dirty="0" smtClean="0"/>
              <a:t>How do you cope with the stress of your job?</a:t>
            </a:r>
          </a:p>
          <a:p>
            <a:pPr marL="171707" indent="-171707">
              <a:buFont typeface="Arial" panose="020B0604020202020204" pitchFamily="34" charset="0"/>
              <a:buChar char="•"/>
            </a:pPr>
            <a:r>
              <a:rPr lang="en-CA" baseline="0" dirty="0" smtClean="0"/>
              <a:t>How do you balance work/home?</a:t>
            </a:r>
            <a:endParaRPr lang="en-CA" baseline="0" dirty="0"/>
          </a:p>
          <a:p>
            <a:endParaRPr lang="en-CA" baseline="0" dirty="0"/>
          </a:p>
        </p:txBody>
      </p:sp>
      <p:sp>
        <p:nvSpPr>
          <p:cNvPr id="4" name="Slide Number Placeholder 3"/>
          <p:cNvSpPr>
            <a:spLocks noGrp="1"/>
          </p:cNvSpPr>
          <p:nvPr>
            <p:ph type="sldNum" sz="quarter" idx="10"/>
          </p:nvPr>
        </p:nvSpPr>
        <p:spPr/>
        <p:txBody>
          <a:bodyPr/>
          <a:lstStyle/>
          <a:p>
            <a:fld id="{DACE4968-DBC6-4A4A-A821-7039FD7F8EA0}" type="slidenum">
              <a:rPr lang="en-CA" smtClean="0"/>
              <a:t>17</a:t>
            </a:fld>
            <a:endParaRPr lang="en-CA"/>
          </a:p>
        </p:txBody>
      </p:sp>
    </p:spTree>
    <p:extLst>
      <p:ext uri="{BB962C8B-B14F-4D97-AF65-F5344CB8AC3E}">
        <p14:creationId xmlns:p14="http://schemas.microsoft.com/office/powerpoint/2010/main" val="141090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E4968-DBC6-4A4A-A821-7039FD7F8EA0}" type="slidenum">
              <a:rPr lang="en-CA" smtClean="0"/>
              <a:t>2</a:t>
            </a:fld>
            <a:endParaRPr lang="en-CA"/>
          </a:p>
        </p:txBody>
      </p:sp>
    </p:spTree>
    <p:extLst>
      <p:ext uri="{BB962C8B-B14F-4D97-AF65-F5344CB8AC3E}">
        <p14:creationId xmlns:p14="http://schemas.microsoft.com/office/powerpoint/2010/main" val="389123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baseline="0" dirty="0"/>
              <a:t>WALK </a:t>
            </a:r>
            <a:r>
              <a:rPr lang="mr-IN" baseline="0" dirty="0"/>
              <a:t>–</a:t>
            </a:r>
            <a:r>
              <a:rPr lang="en-CA" baseline="0" dirty="0"/>
              <a:t> start crossing and watch for vehicles</a:t>
            </a:r>
          </a:p>
          <a:p>
            <a:r>
              <a:rPr lang="en-CA" baseline="0" dirty="0"/>
              <a:t>DON’T START </a:t>
            </a:r>
            <a:r>
              <a:rPr lang="mr-IN" baseline="0" dirty="0"/>
              <a:t>–</a:t>
            </a:r>
            <a:r>
              <a:rPr lang="en-CA" baseline="0" dirty="0"/>
              <a:t> BUT FINISH CROSSING IF STARTED </a:t>
            </a:r>
            <a:r>
              <a:rPr lang="mr-IN" baseline="0" dirty="0"/>
              <a:t>–</a:t>
            </a:r>
            <a:r>
              <a:rPr lang="en-CA" baseline="0" dirty="0"/>
              <a:t> time remaining to finish crossing</a:t>
            </a:r>
          </a:p>
          <a:p>
            <a:r>
              <a:rPr lang="en-CA" baseline="0" dirty="0"/>
              <a:t>DON’T CROSS - stop</a:t>
            </a:r>
          </a:p>
          <a:p>
            <a:endParaRPr lang="en-CA" baseline="0" dirty="0"/>
          </a:p>
          <a:p>
            <a:r>
              <a:rPr lang="en-CA" baseline="0" dirty="0"/>
              <a:t>NEW RULE </a:t>
            </a:r>
            <a:r>
              <a:rPr lang="mr-IN" baseline="0" dirty="0"/>
              <a:t>–</a:t>
            </a:r>
            <a:r>
              <a:rPr lang="en-CA" baseline="0" dirty="0"/>
              <a:t> JAN 1, 2016</a:t>
            </a:r>
          </a:p>
          <a:p>
            <a:r>
              <a:rPr lang="en-CA" baseline="0" dirty="0"/>
              <a:t>Drivers must remain stopped at </a:t>
            </a:r>
            <a:r>
              <a:rPr lang="en-CA" baseline="0" dirty="0" err="1"/>
              <a:t>ped</a:t>
            </a:r>
            <a:r>
              <a:rPr lang="en-CA" baseline="0" dirty="0"/>
              <a:t> crossovers or school crossings or crossing with a guard until the person crossing the street are off the roadway</a:t>
            </a:r>
          </a:p>
          <a:p>
            <a:r>
              <a:rPr lang="en-CA" baseline="0" dirty="0"/>
              <a:t>FINE - $150/$500  3 points</a:t>
            </a:r>
            <a:endParaRPr lang="en-US" dirty="0"/>
          </a:p>
          <a:p>
            <a:endParaRPr lang="en-US" dirty="0"/>
          </a:p>
          <a:p>
            <a:r>
              <a:rPr lang="en-US" dirty="0"/>
              <a:t>The crosswalk is at an intersection and the crossover is usually mid-block</a:t>
            </a:r>
            <a:r>
              <a:rPr lang="en-US" baseline="0" dirty="0"/>
              <a:t> with the yellow lights overhead and the cross symbols on the roadway.</a:t>
            </a:r>
          </a:p>
          <a:p>
            <a:endParaRPr lang="en-US" baseline="0" dirty="0"/>
          </a:p>
          <a:p>
            <a:r>
              <a:rPr lang="en-US" baseline="0" dirty="0"/>
              <a:t>Before traffic had to stop until the </a:t>
            </a:r>
            <a:r>
              <a:rPr lang="en-US" baseline="0" dirty="0" err="1"/>
              <a:t>peds</a:t>
            </a:r>
            <a:r>
              <a:rPr lang="en-US" baseline="0" dirty="0"/>
              <a:t> were halfway across; the new rule now says all vehicles must stop and stay until the </a:t>
            </a:r>
            <a:r>
              <a:rPr lang="en-US" baseline="0" dirty="0" err="1"/>
              <a:t>peds</a:t>
            </a:r>
            <a:r>
              <a:rPr lang="en-US" baseline="0" dirty="0"/>
              <a:t> have left the roadway.</a:t>
            </a:r>
          </a:p>
          <a:p>
            <a:endParaRPr lang="en-US" baseline="0" dirty="0"/>
          </a:p>
          <a:p>
            <a:r>
              <a:rPr lang="en-US" baseline="0" dirty="0"/>
              <a:t>So, you have to wait at a crossover </a:t>
            </a:r>
            <a:r>
              <a:rPr lang="mr-IN" baseline="0" dirty="0"/>
              <a:t>–</a:t>
            </a:r>
            <a:r>
              <a:rPr lang="en-US" baseline="0" dirty="0"/>
              <a:t> which doesn’t always have flashing lights </a:t>
            </a:r>
            <a:r>
              <a:rPr lang="mr-IN" baseline="0" dirty="0"/>
              <a:t>–</a:t>
            </a:r>
            <a:r>
              <a:rPr lang="en-US" baseline="0" dirty="0"/>
              <a:t> but not at a normal stop sign or red light with painted lines (again, unless there’s a school crossing guard there)</a:t>
            </a:r>
          </a:p>
          <a:p>
            <a:endParaRPr lang="en-US" baseline="0" dirty="0"/>
          </a:p>
          <a:p>
            <a:r>
              <a:rPr lang="en-US" baseline="0" dirty="0"/>
              <a:t>If there’s a crossing guard with their sign out, you can’t turn right, even if there’s no </a:t>
            </a:r>
            <a:r>
              <a:rPr lang="en-US" baseline="0" dirty="0" err="1"/>
              <a:t>peds</a:t>
            </a:r>
            <a:r>
              <a:rPr lang="en-US" baseline="0" dirty="0"/>
              <a:t> in your way.</a:t>
            </a:r>
            <a:endParaRPr lang="en-US" dirty="0"/>
          </a:p>
        </p:txBody>
      </p:sp>
      <p:sp>
        <p:nvSpPr>
          <p:cNvPr id="4" name="Slide Number Placeholder 3"/>
          <p:cNvSpPr>
            <a:spLocks noGrp="1"/>
          </p:cNvSpPr>
          <p:nvPr>
            <p:ph type="sldNum" sz="quarter" idx="10"/>
          </p:nvPr>
        </p:nvSpPr>
        <p:spPr/>
        <p:txBody>
          <a:bodyPr/>
          <a:lstStyle/>
          <a:p>
            <a:fld id="{DACE4968-DBC6-4A4A-A821-7039FD7F8EA0}" type="slidenum">
              <a:rPr lang="en-CA" smtClean="0"/>
              <a:t>3</a:t>
            </a:fld>
            <a:endParaRPr lang="en-CA"/>
          </a:p>
        </p:txBody>
      </p:sp>
    </p:spTree>
    <p:extLst>
      <p:ext uri="{BB962C8B-B14F-4D97-AF65-F5344CB8AC3E}">
        <p14:creationId xmlns:p14="http://schemas.microsoft.com/office/powerpoint/2010/main" val="423869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STOP,</a:t>
            </a:r>
            <a:r>
              <a:rPr lang="en-CA" baseline="0" dirty="0"/>
              <a:t> LOOK and LISTEN</a:t>
            </a:r>
          </a:p>
          <a:p>
            <a:endParaRPr lang="en-CA" baseline="0" dirty="0"/>
          </a:p>
          <a:p>
            <a:r>
              <a:rPr lang="en-CA" baseline="0" dirty="0"/>
              <a:t>Using the road is a shared responsibility </a:t>
            </a:r>
            <a:endParaRPr lang="en-CA" dirty="0"/>
          </a:p>
          <a:p>
            <a:endParaRPr lang="en-CA" dirty="0"/>
          </a:p>
          <a:p>
            <a:r>
              <a:rPr lang="en-CA" dirty="0"/>
              <a:t>Stay off your</a:t>
            </a:r>
            <a:r>
              <a:rPr lang="en-CA" baseline="0" dirty="0"/>
              <a:t> phone </a:t>
            </a:r>
            <a:r>
              <a:rPr lang="mr-IN" baseline="0" dirty="0"/>
              <a:t>–</a:t>
            </a:r>
            <a:r>
              <a:rPr lang="en-CA" baseline="0" dirty="0"/>
              <a:t> head up</a:t>
            </a:r>
            <a:endParaRPr lang="en-CA" dirty="0"/>
          </a:p>
          <a:p>
            <a:r>
              <a:rPr lang="en-CA" dirty="0"/>
              <a:t>Wear</a:t>
            </a:r>
            <a:r>
              <a:rPr lang="en-CA" baseline="0" dirty="0"/>
              <a:t> reflective / bright clothing</a:t>
            </a:r>
          </a:p>
          <a:p>
            <a:r>
              <a:rPr lang="en-CA" baseline="0" dirty="0"/>
              <a:t>Obey crossing guards / traffic lights / stop lights</a:t>
            </a:r>
          </a:p>
          <a:p>
            <a:r>
              <a:rPr lang="en-CA" baseline="0" dirty="0"/>
              <a:t>Walk on the part of the sidewalk furthest away from the curb</a:t>
            </a:r>
          </a:p>
          <a:p>
            <a:r>
              <a:rPr lang="en-CA" baseline="0" dirty="0"/>
              <a:t>Walk facing traffic when there are no sidewalks</a:t>
            </a:r>
          </a:p>
          <a:p>
            <a:r>
              <a:rPr lang="en-CA" baseline="0" dirty="0"/>
              <a:t>Never cross in the middle of a block</a:t>
            </a:r>
          </a:p>
          <a:p>
            <a:r>
              <a:rPr lang="en-CA" baseline="0" dirty="0"/>
              <a:t>Remove headphones</a:t>
            </a:r>
          </a:p>
          <a:p>
            <a:r>
              <a:rPr lang="en-CA" baseline="0" dirty="0"/>
              <a:t>Stand back from the roadway until given right of way</a:t>
            </a:r>
          </a:p>
          <a:p>
            <a:r>
              <a:rPr lang="en-CA" baseline="0" dirty="0"/>
              <a:t>Make eye contact with drivers before stepping onto the roadway</a:t>
            </a:r>
          </a:p>
          <a:p>
            <a:endParaRPr lang="en-CA" baseline="0" dirty="0"/>
          </a:p>
          <a:p>
            <a:endParaRPr lang="en-CA" baseline="0" dirty="0"/>
          </a:p>
        </p:txBody>
      </p:sp>
      <p:sp>
        <p:nvSpPr>
          <p:cNvPr id="4" name="Slide Number Placeholder 3"/>
          <p:cNvSpPr>
            <a:spLocks noGrp="1"/>
          </p:cNvSpPr>
          <p:nvPr>
            <p:ph type="sldNum" sz="quarter" idx="10"/>
          </p:nvPr>
        </p:nvSpPr>
        <p:spPr/>
        <p:txBody>
          <a:bodyPr/>
          <a:lstStyle/>
          <a:p>
            <a:fld id="{DACE4968-DBC6-4A4A-A821-7039FD7F8EA0}" type="slidenum">
              <a:rPr lang="en-CA" smtClean="0"/>
              <a:t>4</a:t>
            </a:fld>
            <a:endParaRPr lang="en-CA"/>
          </a:p>
        </p:txBody>
      </p:sp>
    </p:spTree>
    <p:extLst>
      <p:ext uri="{BB962C8B-B14F-4D97-AF65-F5344CB8AC3E}">
        <p14:creationId xmlns:p14="http://schemas.microsoft.com/office/powerpoint/2010/main" val="330826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What does an Impaired Person look, sound</a:t>
            </a:r>
            <a:r>
              <a:rPr lang="en-CA" baseline="0" dirty="0"/>
              <a:t> and s</a:t>
            </a:r>
            <a:r>
              <a:rPr lang="en-CA" dirty="0"/>
              <a:t>mell like?</a:t>
            </a:r>
          </a:p>
          <a:p>
            <a:endParaRPr lang="en-CA" dirty="0"/>
          </a:p>
          <a:p>
            <a:r>
              <a:rPr lang="en-CA" dirty="0"/>
              <a:t>Glassy, watery, bloodshot</a:t>
            </a:r>
            <a:r>
              <a:rPr lang="en-CA" baseline="0" dirty="0"/>
              <a:t> eyes</a:t>
            </a:r>
          </a:p>
          <a:p>
            <a:r>
              <a:rPr lang="en-CA" baseline="0" dirty="0"/>
              <a:t>Loud or soft slurred speech, speaking slowly or repeating themselves a lot</a:t>
            </a:r>
          </a:p>
          <a:p>
            <a:r>
              <a:rPr lang="en-CA" dirty="0"/>
              <a:t>Combative with words or actions</a:t>
            </a:r>
            <a:endParaRPr lang="en-CA" baseline="0" dirty="0"/>
          </a:p>
          <a:p>
            <a:r>
              <a:rPr lang="en-CA" baseline="0" dirty="0"/>
              <a:t>Difficulty </a:t>
            </a:r>
            <a:r>
              <a:rPr lang="en-CA" dirty="0"/>
              <a:t>performing normal tasks as easily as they can when they are sober. Includes things like walking a straight line, lighting a cigarette properly, spilling drinks, or fumbling with other objects</a:t>
            </a:r>
          </a:p>
          <a:p>
            <a:r>
              <a:rPr lang="en-CA" dirty="0"/>
              <a:t>Inhibitions become lowered</a:t>
            </a:r>
          </a:p>
          <a:p>
            <a:r>
              <a:rPr lang="en-CA" dirty="0"/>
              <a:t>Drowsy, difficulty keeping eyes open</a:t>
            </a:r>
            <a:endParaRPr lang="en-CA" baseline="0" dirty="0"/>
          </a:p>
          <a:p>
            <a:r>
              <a:rPr lang="en-CA" dirty="0"/>
              <a:t>Both alcohol and marijuana have very strong odors that linger with the user long after the intoxicating substance has been consumed</a:t>
            </a:r>
          </a:p>
          <a:p>
            <a:endParaRPr lang="en-CA" dirty="0"/>
          </a:p>
          <a:p>
            <a:endParaRPr lang="en-CA" b="1" dirty="0"/>
          </a:p>
          <a:p>
            <a:r>
              <a:rPr lang="en-CA" b="1" dirty="0"/>
              <a:t>Consider alcohol tolerance.</a:t>
            </a:r>
            <a:r>
              <a:rPr lang="en-CA" dirty="0"/>
              <a:t> Remember that it's possible for people to develop a tolerance for alcohol, but that doesn't mean that they are not legally intoxicated. It just means that visual recognition is more difficult. For some people with exceptional tolerance, drink counting may be the only way to assess intoxication but this is not without problems</a:t>
            </a:r>
          </a:p>
        </p:txBody>
      </p:sp>
      <p:sp>
        <p:nvSpPr>
          <p:cNvPr id="4" name="Slide Number Placeholder 3"/>
          <p:cNvSpPr>
            <a:spLocks noGrp="1"/>
          </p:cNvSpPr>
          <p:nvPr>
            <p:ph type="sldNum" sz="quarter" idx="10"/>
          </p:nvPr>
        </p:nvSpPr>
        <p:spPr/>
        <p:txBody>
          <a:bodyPr/>
          <a:lstStyle/>
          <a:p>
            <a:fld id="{DACE4968-DBC6-4A4A-A821-7039FD7F8EA0}" type="slidenum">
              <a:rPr lang="en-CA" smtClean="0"/>
              <a:t>5</a:t>
            </a:fld>
            <a:endParaRPr lang="en-CA"/>
          </a:p>
        </p:txBody>
      </p:sp>
    </p:spTree>
    <p:extLst>
      <p:ext uri="{BB962C8B-B14F-4D97-AF65-F5344CB8AC3E}">
        <p14:creationId xmlns:p14="http://schemas.microsoft.com/office/powerpoint/2010/main" val="330826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Zero</a:t>
            </a:r>
            <a:r>
              <a:rPr lang="en-CA" baseline="0" dirty="0"/>
              <a:t> BAC is a good policy at any </a:t>
            </a:r>
            <a:r>
              <a:rPr lang="en-CA" baseline="0" dirty="0" smtClean="0"/>
              <a:t>age</a:t>
            </a:r>
          </a:p>
          <a:p>
            <a:endParaRPr lang="en-CA" baseline="0" dirty="0" smtClean="0"/>
          </a:p>
          <a:p>
            <a:r>
              <a:rPr lang="en-CA" baseline="0" dirty="0" smtClean="0"/>
              <a:t>Penalties</a:t>
            </a:r>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6</a:t>
            </a:fld>
            <a:endParaRPr lang="en-CA"/>
          </a:p>
        </p:txBody>
      </p:sp>
    </p:spTree>
    <p:extLst>
      <p:ext uri="{BB962C8B-B14F-4D97-AF65-F5344CB8AC3E}">
        <p14:creationId xmlns:p14="http://schemas.microsoft.com/office/powerpoint/2010/main" val="32261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dirty="0"/>
              <a:t>Zero</a:t>
            </a:r>
            <a:r>
              <a:rPr lang="en-CA" baseline="0" dirty="0"/>
              <a:t> BAC is a good policy at any </a:t>
            </a:r>
            <a:r>
              <a:rPr lang="en-CA" baseline="0" dirty="0" smtClean="0"/>
              <a:t>age</a:t>
            </a:r>
          </a:p>
          <a:p>
            <a:endParaRPr lang="en-CA" baseline="0" dirty="0" smtClean="0"/>
          </a:p>
          <a:p>
            <a:r>
              <a:rPr lang="en-CA" baseline="0" dirty="0" smtClean="0"/>
              <a:t>Penalties</a:t>
            </a:r>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7</a:t>
            </a:fld>
            <a:endParaRPr lang="en-CA"/>
          </a:p>
        </p:txBody>
      </p:sp>
    </p:spTree>
    <p:extLst>
      <p:ext uri="{BB962C8B-B14F-4D97-AF65-F5344CB8AC3E}">
        <p14:creationId xmlns:p14="http://schemas.microsoft.com/office/powerpoint/2010/main" val="32261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CA" b="1" baseline="0" dirty="0"/>
              <a:t>Ruins your focused</a:t>
            </a:r>
            <a:r>
              <a:rPr lang="en-CA" baseline="0" dirty="0"/>
              <a:t>. It’s the law of attention, when you’re really aware of some things, you are less aware of others</a:t>
            </a:r>
          </a:p>
          <a:p>
            <a:endParaRPr lang="en-CA" baseline="0" dirty="0"/>
          </a:p>
          <a:p>
            <a:r>
              <a:rPr lang="en-CA" b="1" baseline="0" dirty="0"/>
              <a:t>Slows down your reaction time</a:t>
            </a:r>
            <a:r>
              <a:rPr lang="en-CA" baseline="0" dirty="0"/>
              <a:t>.  What will happen if a car suddenly swerves into your lane?</a:t>
            </a:r>
          </a:p>
          <a:p>
            <a:endParaRPr lang="en-CA" baseline="0" dirty="0"/>
          </a:p>
          <a:p>
            <a:r>
              <a:rPr lang="en-CA" b="1" baseline="0" dirty="0"/>
              <a:t>Makes your mind drift and disturbs your short-term memory</a:t>
            </a:r>
            <a:r>
              <a:rPr lang="en-CA" baseline="0" dirty="0"/>
              <a:t>. Losing your train-of-thought may not be that important if you’re sitting on a park bench with friends, but it can be dangerous when you’re behind the wheel.</a:t>
            </a:r>
          </a:p>
          <a:p>
            <a:endParaRPr lang="en-CA" baseline="0" dirty="0"/>
          </a:p>
          <a:p>
            <a:r>
              <a:rPr lang="en-CA" b="1" baseline="0" dirty="0"/>
              <a:t>Heightened Sensory Perception </a:t>
            </a:r>
            <a:r>
              <a:rPr lang="en-CA" baseline="0" dirty="0"/>
              <a:t>(</a:t>
            </a:r>
            <a:r>
              <a:rPr lang="en-CA" baseline="0" dirty="0" err="1"/>
              <a:t>ie</a:t>
            </a:r>
            <a:r>
              <a:rPr lang="en-CA" baseline="0" dirty="0"/>
              <a:t>. Brighter colours)</a:t>
            </a:r>
          </a:p>
          <a:p>
            <a:endParaRPr lang="en-CA" b="1" baseline="0" dirty="0"/>
          </a:p>
          <a:p>
            <a:r>
              <a:rPr lang="en-CA" b="1" baseline="0" dirty="0"/>
              <a:t>Altered perception of time and distance.</a:t>
            </a:r>
            <a:r>
              <a:rPr lang="en-CA" b="0" baseline="0" dirty="0"/>
              <a:t>  </a:t>
            </a:r>
            <a:endParaRPr lang="en-CA" b="1" baseline="0" dirty="0"/>
          </a:p>
          <a:p>
            <a:endParaRPr lang="en-CA" baseline="0" dirty="0"/>
          </a:p>
          <a:p>
            <a:r>
              <a:rPr lang="en-CA" baseline="0" dirty="0"/>
              <a:t>How strong is your pot?.  Pot strength can vary depending on where it comes from, how it was grown, and what strain it is.  The strength of the pot can make a big difference on your driving, especially if you only use it occasionally.</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8</a:t>
            </a:fld>
            <a:endParaRPr lang="en-CA"/>
          </a:p>
        </p:txBody>
      </p:sp>
    </p:spTree>
    <p:extLst>
      <p:ext uri="{BB962C8B-B14F-4D97-AF65-F5344CB8AC3E}">
        <p14:creationId xmlns:p14="http://schemas.microsoft.com/office/powerpoint/2010/main" val="13681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ACE4968-DBC6-4A4A-A821-7039FD7F8EA0}" type="slidenum">
              <a:rPr lang="en-CA" smtClean="0"/>
              <a:t>9</a:t>
            </a:fld>
            <a:endParaRPr lang="en-CA"/>
          </a:p>
        </p:txBody>
      </p:sp>
    </p:spTree>
    <p:extLst>
      <p:ext uri="{BB962C8B-B14F-4D97-AF65-F5344CB8AC3E}">
        <p14:creationId xmlns:p14="http://schemas.microsoft.com/office/powerpoint/2010/main" val="9370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66085DF1-EF64-4EF8-899A-C5B11EFD88E6}" type="slidenum">
              <a:rPr lang="en-CA" altLang="en-US" smtClean="0"/>
              <a:pPr/>
              <a:t>‹#›</a:t>
            </a:fld>
            <a:endParaRPr lang="en-CA" altLang="en-US"/>
          </a:p>
        </p:txBody>
      </p:sp>
    </p:spTree>
    <p:extLst>
      <p:ext uri="{BB962C8B-B14F-4D97-AF65-F5344CB8AC3E}">
        <p14:creationId xmlns:p14="http://schemas.microsoft.com/office/powerpoint/2010/main" val="35054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950262FD-F0B6-4849-AF10-3E79283A0064}" type="slidenum">
              <a:rPr lang="en-CA" altLang="en-US" smtClean="0"/>
              <a:pPr/>
              <a:t>‹#›</a:t>
            </a:fld>
            <a:endParaRPr lang="en-CA" altLang="en-US"/>
          </a:p>
        </p:txBody>
      </p:sp>
    </p:spTree>
    <p:extLst>
      <p:ext uri="{BB962C8B-B14F-4D97-AF65-F5344CB8AC3E}">
        <p14:creationId xmlns:p14="http://schemas.microsoft.com/office/powerpoint/2010/main" val="130709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A72B109D-7E9A-46EF-ADD7-3DB1C90369B3}" type="slidenum">
              <a:rPr lang="en-CA" altLang="en-US" smtClean="0"/>
              <a:pPr/>
              <a:t>‹#›</a:t>
            </a:fld>
            <a:endParaRPr lang="en-CA" altLang="en-US"/>
          </a:p>
        </p:txBody>
      </p:sp>
    </p:spTree>
    <p:extLst>
      <p:ext uri="{BB962C8B-B14F-4D97-AF65-F5344CB8AC3E}">
        <p14:creationId xmlns:p14="http://schemas.microsoft.com/office/powerpoint/2010/main" val="165625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6CA3EEED-65F9-4B3D-BE07-59BDBA09A025}" type="slidenum">
              <a:rPr lang="en-CA" altLang="en-US" smtClean="0"/>
              <a:pPr/>
              <a:t>‹#›</a:t>
            </a:fld>
            <a:endParaRPr lang="en-CA" altLang="en-US"/>
          </a:p>
        </p:txBody>
      </p:sp>
    </p:spTree>
    <p:extLst>
      <p:ext uri="{BB962C8B-B14F-4D97-AF65-F5344CB8AC3E}">
        <p14:creationId xmlns:p14="http://schemas.microsoft.com/office/powerpoint/2010/main" val="324757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ltLang="en-US"/>
          </a:p>
        </p:txBody>
      </p:sp>
      <p:sp>
        <p:nvSpPr>
          <p:cNvPr id="5" name="Footer Placeholder 4"/>
          <p:cNvSpPr>
            <a:spLocks noGrp="1"/>
          </p:cNvSpPr>
          <p:nvPr>
            <p:ph type="ftr" sz="quarter" idx="11"/>
          </p:nvPr>
        </p:nvSpPr>
        <p:spPr/>
        <p:txBody>
          <a:bodyPr/>
          <a:lstStyle/>
          <a:p>
            <a:endParaRPr lang="en-CA" altLang="en-US"/>
          </a:p>
        </p:txBody>
      </p:sp>
      <p:sp>
        <p:nvSpPr>
          <p:cNvPr id="6" name="Slide Number Placeholder 5"/>
          <p:cNvSpPr>
            <a:spLocks noGrp="1"/>
          </p:cNvSpPr>
          <p:nvPr>
            <p:ph type="sldNum" sz="quarter" idx="12"/>
          </p:nvPr>
        </p:nvSpPr>
        <p:spPr/>
        <p:txBody>
          <a:bodyPr/>
          <a:lstStyle/>
          <a:p>
            <a:fld id="{7A2646F0-569B-43CC-B8A3-38CBFB1387CA}" type="slidenum">
              <a:rPr lang="en-CA" altLang="en-US" smtClean="0"/>
              <a:pPr/>
              <a:t>‹#›</a:t>
            </a:fld>
            <a:endParaRPr lang="en-CA" altLang="en-US"/>
          </a:p>
        </p:txBody>
      </p:sp>
    </p:spTree>
    <p:extLst>
      <p:ext uri="{BB962C8B-B14F-4D97-AF65-F5344CB8AC3E}">
        <p14:creationId xmlns:p14="http://schemas.microsoft.com/office/powerpoint/2010/main" val="220248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p:txBody>
          <a:bodyPr/>
          <a:lstStyle/>
          <a:p>
            <a:endParaRPr lang="en-CA" altLang="en-US"/>
          </a:p>
        </p:txBody>
      </p:sp>
      <p:sp>
        <p:nvSpPr>
          <p:cNvPr id="7" name="Slide Number Placeholder 6"/>
          <p:cNvSpPr>
            <a:spLocks noGrp="1"/>
          </p:cNvSpPr>
          <p:nvPr>
            <p:ph type="sldNum" sz="quarter" idx="12"/>
          </p:nvPr>
        </p:nvSpPr>
        <p:spPr/>
        <p:txBody>
          <a:bodyPr/>
          <a:lstStyle/>
          <a:p>
            <a:fld id="{E03C986C-B7A4-4200-83C3-9696B4D81FFE}" type="slidenum">
              <a:rPr lang="en-CA" altLang="en-US" smtClean="0"/>
              <a:pPr/>
              <a:t>‹#›</a:t>
            </a:fld>
            <a:endParaRPr lang="en-CA" altLang="en-US"/>
          </a:p>
        </p:txBody>
      </p:sp>
    </p:spTree>
    <p:extLst>
      <p:ext uri="{BB962C8B-B14F-4D97-AF65-F5344CB8AC3E}">
        <p14:creationId xmlns:p14="http://schemas.microsoft.com/office/powerpoint/2010/main" val="346810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ltLang="en-US"/>
          </a:p>
        </p:txBody>
      </p:sp>
      <p:sp>
        <p:nvSpPr>
          <p:cNvPr id="8" name="Footer Placeholder 7"/>
          <p:cNvSpPr>
            <a:spLocks noGrp="1"/>
          </p:cNvSpPr>
          <p:nvPr>
            <p:ph type="ftr" sz="quarter" idx="11"/>
          </p:nvPr>
        </p:nvSpPr>
        <p:spPr/>
        <p:txBody>
          <a:bodyPr/>
          <a:lstStyle/>
          <a:p>
            <a:endParaRPr lang="en-CA" altLang="en-US"/>
          </a:p>
        </p:txBody>
      </p:sp>
      <p:sp>
        <p:nvSpPr>
          <p:cNvPr id="9" name="Slide Number Placeholder 8"/>
          <p:cNvSpPr>
            <a:spLocks noGrp="1"/>
          </p:cNvSpPr>
          <p:nvPr>
            <p:ph type="sldNum" sz="quarter" idx="12"/>
          </p:nvPr>
        </p:nvSpPr>
        <p:spPr/>
        <p:txBody>
          <a:bodyPr/>
          <a:lstStyle/>
          <a:p>
            <a:fld id="{E8701237-2A7E-45AA-8210-B64F29BA0C51}" type="slidenum">
              <a:rPr lang="en-CA" altLang="en-US" smtClean="0"/>
              <a:pPr/>
              <a:t>‹#›</a:t>
            </a:fld>
            <a:endParaRPr lang="en-CA" altLang="en-US"/>
          </a:p>
        </p:txBody>
      </p:sp>
    </p:spTree>
    <p:extLst>
      <p:ext uri="{BB962C8B-B14F-4D97-AF65-F5344CB8AC3E}">
        <p14:creationId xmlns:p14="http://schemas.microsoft.com/office/powerpoint/2010/main" val="6390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ltLang="en-US"/>
          </a:p>
        </p:txBody>
      </p:sp>
      <p:sp>
        <p:nvSpPr>
          <p:cNvPr id="4" name="Footer Placeholder 3"/>
          <p:cNvSpPr>
            <a:spLocks noGrp="1"/>
          </p:cNvSpPr>
          <p:nvPr>
            <p:ph type="ftr" sz="quarter" idx="11"/>
          </p:nvPr>
        </p:nvSpPr>
        <p:spPr/>
        <p:txBody>
          <a:bodyPr/>
          <a:lstStyle/>
          <a:p>
            <a:endParaRPr lang="en-CA" altLang="en-US"/>
          </a:p>
        </p:txBody>
      </p:sp>
      <p:sp>
        <p:nvSpPr>
          <p:cNvPr id="5" name="Slide Number Placeholder 4"/>
          <p:cNvSpPr>
            <a:spLocks noGrp="1"/>
          </p:cNvSpPr>
          <p:nvPr>
            <p:ph type="sldNum" sz="quarter" idx="12"/>
          </p:nvPr>
        </p:nvSpPr>
        <p:spPr/>
        <p:txBody>
          <a:bodyPr/>
          <a:lstStyle/>
          <a:p>
            <a:fld id="{035D283E-5106-42A3-B635-CDC583E47BA2}" type="slidenum">
              <a:rPr lang="en-CA" altLang="en-US" smtClean="0"/>
              <a:pPr/>
              <a:t>‹#›</a:t>
            </a:fld>
            <a:endParaRPr lang="en-CA" altLang="en-US"/>
          </a:p>
        </p:txBody>
      </p:sp>
    </p:spTree>
    <p:extLst>
      <p:ext uri="{BB962C8B-B14F-4D97-AF65-F5344CB8AC3E}">
        <p14:creationId xmlns:p14="http://schemas.microsoft.com/office/powerpoint/2010/main" val="48187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ltLang="en-US"/>
          </a:p>
        </p:txBody>
      </p:sp>
      <p:sp>
        <p:nvSpPr>
          <p:cNvPr id="3" name="Footer Placeholder 2"/>
          <p:cNvSpPr>
            <a:spLocks noGrp="1"/>
          </p:cNvSpPr>
          <p:nvPr>
            <p:ph type="ftr" sz="quarter" idx="11"/>
          </p:nvPr>
        </p:nvSpPr>
        <p:spPr/>
        <p:txBody>
          <a:bodyPr/>
          <a:lstStyle/>
          <a:p>
            <a:endParaRPr lang="en-CA" altLang="en-US"/>
          </a:p>
        </p:txBody>
      </p:sp>
      <p:sp>
        <p:nvSpPr>
          <p:cNvPr id="4" name="Slide Number Placeholder 3"/>
          <p:cNvSpPr>
            <a:spLocks noGrp="1"/>
          </p:cNvSpPr>
          <p:nvPr>
            <p:ph type="sldNum" sz="quarter" idx="12"/>
          </p:nvPr>
        </p:nvSpPr>
        <p:spPr/>
        <p:txBody>
          <a:bodyPr/>
          <a:lstStyle/>
          <a:p>
            <a:fld id="{DC4ACD3C-F4F9-4ACA-BD83-16CA5A02D633}" type="slidenum">
              <a:rPr lang="en-CA" altLang="en-US" smtClean="0"/>
              <a:pPr/>
              <a:t>‹#›</a:t>
            </a:fld>
            <a:endParaRPr lang="en-CA" altLang="en-US"/>
          </a:p>
        </p:txBody>
      </p:sp>
    </p:spTree>
    <p:extLst>
      <p:ext uri="{BB962C8B-B14F-4D97-AF65-F5344CB8AC3E}">
        <p14:creationId xmlns:p14="http://schemas.microsoft.com/office/powerpoint/2010/main" val="97192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p:txBody>
          <a:bodyPr/>
          <a:lstStyle/>
          <a:p>
            <a:endParaRPr lang="en-CA" altLang="en-US"/>
          </a:p>
        </p:txBody>
      </p:sp>
      <p:sp>
        <p:nvSpPr>
          <p:cNvPr id="7" name="Slide Number Placeholder 6"/>
          <p:cNvSpPr>
            <a:spLocks noGrp="1"/>
          </p:cNvSpPr>
          <p:nvPr>
            <p:ph type="sldNum" sz="quarter" idx="12"/>
          </p:nvPr>
        </p:nvSpPr>
        <p:spPr/>
        <p:txBody>
          <a:bodyPr/>
          <a:lstStyle/>
          <a:p>
            <a:fld id="{403C3AE9-2416-41C1-B0A3-7F12E5A4CD8F}" type="slidenum">
              <a:rPr lang="en-CA" altLang="en-US" smtClean="0"/>
              <a:pPr/>
              <a:t>‹#›</a:t>
            </a:fld>
            <a:endParaRPr lang="en-CA" altLang="en-US"/>
          </a:p>
        </p:txBody>
      </p:sp>
    </p:spTree>
    <p:extLst>
      <p:ext uri="{BB962C8B-B14F-4D97-AF65-F5344CB8AC3E}">
        <p14:creationId xmlns:p14="http://schemas.microsoft.com/office/powerpoint/2010/main" val="94818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ltLang="en-US"/>
          </a:p>
        </p:txBody>
      </p:sp>
      <p:sp>
        <p:nvSpPr>
          <p:cNvPr id="6" name="Footer Placeholder 5"/>
          <p:cNvSpPr>
            <a:spLocks noGrp="1"/>
          </p:cNvSpPr>
          <p:nvPr>
            <p:ph type="ftr" sz="quarter" idx="11"/>
          </p:nvPr>
        </p:nvSpPr>
        <p:spPr/>
        <p:txBody>
          <a:bodyPr/>
          <a:lstStyle/>
          <a:p>
            <a:endParaRPr lang="en-CA" altLang="en-US"/>
          </a:p>
        </p:txBody>
      </p:sp>
      <p:sp>
        <p:nvSpPr>
          <p:cNvPr id="7" name="Slide Number Placeholder 6"/>
          <p:cNvSpPr>
            <a:spLocks noGrp="1"/>
          </p:cNvSpPr>
          <p:nvPr>
            <p:ph type="sldNum" sz="quarter" idx="12"/>
          </p:nvPr>
        </p:nvSpPr>
        <p:spPr/>
        <p:txBody>
          <a:bodyPr/>
          <a:lstStyle/>
          <a:p>
            <a:fld id="{A02D3ABE-E17E-4175-8A87-3D2AEA8E419F}" type="slidenum">
              <a:rPr lang="en-CA" altLang="en-US" smtClean="0"/>
              <a:pPr/>
              <a:t>‹#›</a:t>
            </a:fld>
            <a:endParaRPr lang="en-CA" altLang="en-US"/>
          </a:p>
        </p:txBody>
      </p:sp>
    </p:spTree>
    <p:extLst>
      <p:ext uri="{BB962C8B-B14F-4D97-AF65-F5344CB8AC3E}">
        <p14:creationId xmlns:p14="http://schemas.microsoft.com/office/powerpoint/2010/main" val="2382206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lt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lt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9C8DA30-1117-439A-97AA-A2B3DCFC9FB6}" type="slidenum">
              <a:rPr lang="en-CA" altLang="en-US" smtClean="0"/>
              <a:pPr/>
              <a:t>‹#›</a:t>
            </a:fld>
            <a:endParaRPr lang="en-CA" altLang="en-US"/>
          </a:p>
        </p:txBody>
      </p:sp>
    </p:spTree>
    <p:extLst>
      <p:ext uri="{BB962C8B-B14F-4D97-AF65-F5344CB8AC3E}">
        <p14:creationId xmlns:p14="http://schemas.microsoft.com/office/powerpoint/2010/main" val="3825039148"/>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2.jpe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g"/><Relationship Id="rId1" Type="http://schemas.microsoft.com/office/2007/relationships/media" Target="../media/media4.mp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g"/><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eg"/><Relationship Id="rId1" Type="http://schemas.microsoft.com/office/2007/relationships/media" Target="../media/media3.mpe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475656" y="2139702"/>
            <a:ext cx="8229600" cy="857250"/>
          </a:xfrm>
        </p:spPr>
        <p:txBody>
          <a:bodyPr>
            <a:normAutofit fontScale="90000"/>
          </a:bodyPr>
          <a:lstStyle/>
          <a:p>
            <a:r>
              <a:rPr lang="en-US" altLang="en-US" sz="4800" dirty="0">
                <a:solidFill>
                  <a:srgbClr val="FFCC00"/>
                </a:solidFill>
                <a:latin typeface="Arial Black" panose="020B0A04020102020204" pitchFamily="34" charset="0"/>
              </a:rPr>
              <a:t>TORONTO POLICE</a:t>
            </a:r>
            <a:br>
              <a:rPr lang="en-US" altLang="en-US" sz="4800" dirty="0">
                <a:solidFill>
                  <a:srgbClr val="FFCC00"/>
                </a:solidFill>
                <a:latin typeface="Arial Black" panose="020B0A04020102020204" pitchFamily="34" charset="0"/>
              </a:rPr>
            </a:br>
            <a:r>
              <a:rPr lang="en-US" altLang="en-US" sz="3100" dirty="0">
                <a:latin typeface="Arial" panose="020B0604020202020204" pitchFamily="34" charset="0"/>
                <a:cs typeface="Arial" panose="020B0604020202020204" pitchFamily="34" charset="0"/>
              </a:rPr>
              <a:t>Traffic Services – Safety Programs</a:t>
            </a:r>
          </a:p>
        </p:txBody>
      </p:sp>
      <p:pic>
        <p:nvPicPr>
          <p:cNvPr id="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30" b="100000" l="1364" r="100000">
                        <a14:foregroundMark x1="63182" y1="52459" x2="36818" y2="63934"/>
                        <a14:foregroundMark x1="71364" y1="48361" x2="29091" y2="68852"/>
                        <a14:foregroundMark x1="30000" y1="49590" x2="41364" y2="58607"/>
                        <a14:foregroundMark x1="65909" y1="48770" x2="35000" y2="47951"/>
                        <a14:foregroundMark x1="70000" y1="55328" x2="71364" y2="64754"/>
                        <a14:foregroundMark x1="58182" y1="81967" x2="45909" y2="65164"/>
                        <a14:foregroundMark x1="42727" y1="81557" x2="47727" y2="68443"/>
                      </a14:backgroundRemoval>
                    </a14:imgEffect>
                  </a14:imgLayer>
                </a14:imgProps>
              </a:ext>
              <a:ext uri="{28A0092B-C50C-407E-A947-70E740481C1C}">
                <a14:useLocalDpi xmlns:a14="http://schemas.microsoft.com/office/drawing/2010/main" val="0"/>
              </a:ext>
            </a:extLst>
          </a:blip>
          <a:srcRect/>
          <a:stretch>
            <a:fillRect/>
          </a:stretch>
        </p:blipFill>
        <p:spPr bwMode="auto">
          <a:xfrm>
            <a:off x="683568" y="1560215"/>
            <a:ext cx="187220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C00"/>
                </a:solidFill>
                <a:latin typeface="Arial Black" panose="020B0A04020102020204" pitchFamily="34" charset="0"/>
              </a:rPr>
              <a:t>Distracted Driving</a:t>
            </a:r>
          </a:p>
        </p:txBody>
      </p:sp>
      <p:sp>
        <p:nvSpPr>
          <p:cNvPr id="3" name="Content Placeholder 2"/>
          <p:cNvSpPr>
            <a:spLocks noGrp="1"/>
          </p:cNvSpPr>
          <p:nvPr>
            <p:ph idx="1"/>
          </p:nvPr>
        </p:nvSpPr>
        <p:spPr>
          <a:xfrm>
            <a:off x="251520" y="1131590"/>
            <a:ext cx="8640960" cy="888081"/>
          </a:xfrm>
        </p:spPr>
        <p:txBody>
          <a:bodyPr>
            <a:normAutofit/>
          </a:bodyPr>
          <a:lstStyle/>
          <a:p>
            <a:pPr marL="0" lvl="0" indent="0" algn="just" fontAlgn="base">
              <a:spcAft>
                <a:spcPts val="600"/>
              </a:spcAft>
              <a:buNone/>
            </a:pPr>
            <a:r>
              <a:rPr lang="en-CA" sz="3000" b="1" dirty="0">
                <a:latin typeface="Arial"/>
              </a:rPr>
              <a:t>There are </a:t>
            </a:r>
            <a:r>
              <a:rPr lang="en-CA" sz="3000" b="1" u="sng" dirty="0">
                <a:solidFill>
                  <a:srgbClr val="FF0000"/>
                </a:solidFill>
                <a:latin typeface="Arial"/>
              </a:rPr>
              <a:t>3 main types</a:t>
            </a:r>
            <a:r>
              <a:rPr lang="en-CA" sz="3000" b="1" dirty="0">
                <a:solidFill>
                  <a:srgbClr val="FF0000"/>
                </a:solidFill>
                <a:latin typeface="Arial"/>
              </a:rPr>
              <a:t> </a:t>
            </a:r>
            <a:r>
              <a:rPr lang="en-CA" sz="3000" b="1" dirty="0">
                <a:latin typeface="Arial"/>
              </a:rPr>
              <a:t>of Distracted Driving:</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48" y="2295992"/>
            <a:ext cx="2779717" cy="1849775"/>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768969" y="2323396"/>
            <a:ext cx="3285569" cy="1849775"/>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8000" contrast="40000"/>
                    </a14:imgEffect>
                  </a14:imgLayer>
                </a14:imgProps>
              </a:ext>
              <a:ext uri="{28A0092B-C50C-407E-A947-70E740481C1C}">
                <a14:useLocalDpi xmlns:a14="http://schemas.microsoft.com/office/drawing/2010/main" val="0"/>
              </a:ext>
            </a:extLst>
          </a:blip>
          <a:stretch>
            <a:fillRect/>
          </a:stretch>
        </p:blipFill>
        <p:spPr>
          <a:xfrm>
            <a:off x="6054538" y="2355725"/>
            <a:ext cx="3587540" cy="1790041"/>
          </a:xfrm>
          <a:prstGeom prst="rect">
            <a:avLst/>
          </a:prstGeom>
        </p:spPr>
      </p:pic>
    </p:spTree>
    <p:extLst>
      <p:ext uri="{BB962C8B-B14F-4D97-AF65-F5344CB8AC3E}">
        <p14:creationId xmlns:p14="http://schemas.microsoft.com/office/powerpoint/2010/main" val="294411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699542"/>
            <a:ext cx="8229600" cy="3895081"/>
          </a:xfrm>
        </p:spPr>
        <p:txBody>
          <a:bodyPr/>
          <a:lstStyle/>
          <a:p>
            <a:pPr marL="0" lvl="1" indent="0">
              <a:buNone/>
            </a:pPr>
            <a:r>
              <a:rPr lang="en-CA" b="1" u="sng" dirty="0">
                <a:solidFill>
                  <a:srgbClr val="FF0000"/>
                </a:solidFill>
                <a:latin typeface="Arial Black" panose="020B0A04020102020204" pitchFamily="34" charset="0"/>
              </a:rPr>
              <a:t>VISUAL</a:t>
            </a:r>
            <a:r>
              <a:rPr lang="en-CA" b="1" dirty="0">
                <a:solidFill>
                  <a:srgbClr val="FF0000"/>
                </a:solidFill>
                <a:latin typeface="Arial Black" panose="020B0A04020102020204" pitchFamily="34" charset="0"/>
              </a:rPr>
              <a:t>: </a:t>
            </a:r>
            <a:r>
              <a:rPr lang="en-CA" dirty="0">
                <a:latin typeface="Arial"/>
              </a:rPr>
              <a:t>taking your eyes off the road</a:t>
            </a:r>
          </a:p>
          <a:p>
            <a:pPr marL="0" lvl="1" indent="0">
              <a:buNone/>
            </a:pPr>
            <a:endParaRPr lang="en-CA" b="1" dirty="0">
              <a:latin typeface="Arial"/>
            </a:endParaRPr>
          </a:p>
          <a:p>
            <a:pPr marL="0" lvl="1" indent="0">
              <a:buNone/>
            </a:pPr>
            <a:r>
              <a:rPr lang="en-US" u="sng" dirty="0">
                <a:solidFill>
                  <a:srgbClr val="FF0000"/>
                </a:solidFill>
                <a:latin typeface="Arial Black" panose="020B0A04020102020204" pitchFamily="34" charset="0"/>
              </a:rPr>
              <a:t>MANUAL:</a:t>
            </a:r>
            <a:r>
              <a:rPr lang="en-US" dirty="0">
                <a:solidFill>
                  <a:srgbClr val="FF0000"/>
                </a:solidFill>
                <a:latin typeface="Arial Black" panose="020B0A04020102020204" pitchFamily="34" charset="0"/>
              </a:rPr>
              <a:t> </a:t>
            </a:r>
            <a:r>
              <a:rPr lang="en-US" dirty="0">
                <a:latin typeface="Arial" panose="020B0604020202020204" pitchFamily="34" charset="0"/>
                <a:cs typeface="Arial" panose="020B0604020202020204" pitchFamily="34" charset="0"/>
              </a:rPr>
              <a:t>taking your hands off the wheel</a:t>
            </a:r>
          </a:p>
          <a:p>
            <a:pPr marL="0" lvl="1" indent="0">
              <a:buNone/>
            </a:pPr>
            <a:endParaRPr lang="en-CA" b="1" u="sng" dirty="0">
              <a:solidFill>
                <a:srgbClr val="FFCC00"/>
              </a:solidFill>
              <a:latin typeface="Arial Black" panose="020B0A04020102020204" pitchFamily="34" charset="0"/>
            </a:endParaRPr>
          </a:p>
          <a:p>
            <a:pPr marL="0" lvl="1" indent="0">
              <a:buNone/>
            </a:pPr>
            <a:r>
              <a:rPr lang="en-CA" b="1" u="sng" dirty="0">
                <a:solidFill>
                  <a:srgbClr val="FF0000"/>
                </a:solidFill>
                <a:latin typeface="Arial Black" panose="020B0A04020102020204" pitchFamily="34" charset="0"/>
              </a:rPr>
              <a:t>COGNITIVE</a:t>
            </a:r>
            <a:r>
              <a:rPr lang="en-CA" b="1" dirty="0">
                <a:solidFill>
                  <a:srgbClr val="FF0000"/>
                </a:solidFill>
                <a:latin typeface="Arial Black" panose="020B0A04020102020204" pitchFamily="34" charset="0"/>
              </a:rPr>
              <a:t>: </a:t>
            </a:r>
            <a:r>
              <a:rPr lang="en-CA" dirty="0">
                <a:latin typeface="Arial"/>
              </a:rPr>
              <a:t>taking your mind off what you’re doing</a:t>
            </a:r>
            <a:endParaRPr lang="en-CA" dirty="0"/>
          </a:p>
          <a:p>
            <a:pPr marL="0" lvl="1" indent="0">
              <a:buNone/>
            </a:pPr>
            <a:endParaRPr lang="en-US" dirty="0"/>
          </a:p>
          <a:p>
            <a:endParaRPr lang="en-US" dirty="0"/>
          </a:p>
        </p:txBody>
      </p:sp>
    </p:spTree>
    <p:extLst>
      <p:ext uri="{BB962C8B-B14F-4D97-AF65-F5344CB8AC3E}">
        <p14:creationId xmlns:p14="http://schemas.microsoft.com/office/powerpoint/2010/main" val="1696409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1).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7544" y="789553"/>
            <a:ext cx="8045450" cy="3394472"/>
          </a:xfrm>
        </p:spPr>
      </p:pic>
    </p:spTree>
    <p:extLst>
      <p:ext uri="{BB962C8B-B14F-4D97-AF65-F5344CB8AC3E}">
        <p14:creationId xmlns:p14="http://schemas.microsoft.com/office/powerpoint/2010/main" val="224384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C00"/>
                </a:solidFill>
                <a:latin typeface="Arial Black" panose="020B0A04020102020204" pitchFamily="34" charset="0"/>
              </a:rPr>
              <a:t>Speed</a:t>
            </a:r>
          </a:p>
        </p:txBody>
      </p:sp>
      <p:sp>
        <p:nvSpPr>
          <p:cNvPr id="3" name="Content Placeholder 2"/>
          <p:cNvSpPr>
            <a:spLocks noGrp="1"/>
          </p:cNvSpPr>
          <p:nvPr>
            <p:ph idx="1"/>
          </p:nvPr>
        </p:nvSpPr>
        <p:spPr>
          <a:xfrm>
            <a:off x="611560" y="1203598"/>
            <a:ext cx="7992888" cy="3747863"/>
          </a:xfrm>
        </p:spPr>
        <p:txBody>
          <a:bodyPr>
            <a:normAutofit fontScale="62500" lnSpcReduction="20000"/>
          </a:bodyPr>
          <a:lstStyle/>
          <a:p>
            <a:pPr marL="0" lvl="0" indent="0" algn="ctr" fontAlgn="base">
              <a:spcAft>
                <a:spcPts val="600"/>
              </a:spcAft>
              <a:buNone/>
            </a:pPr>
            <a:r>
              <a:rPr lang="en-CA" altLang="en-US" sz="4500" b="1" dirty="0">
                <a:solidFill>
                  <a:srgbClr val="FF0000"/>
                </a:solidFill>
                <a:latin typeface="Arial Black" panose="020B0A04020102020204" pitchFamily="34" charset="0"/>
              </a:rPr>
              <a:t>Facts - The Higher The Speed:</a:t>
            </a:r>
          </a:p>
          <a:p>
            <a:pPr marL="0" lvl="0" indent="0" algn="just" fontAlgn="base">
              <a:spcAft>
                <a:spcPts val="600"/>
              </a:spcAft>
              <a:buNone/>
            </a:pPr>
            <a:endParaRPr lang="en-CA" altLang="en-US" sz="1100" b="1" dirty="0">
              <a:latin typeface="Arial"/>
            </a:endParaRPr>
          </a:p>
          <a:p>
            <a:pPr algn="just" fontAlgn="base">
              <a:spcAft>
                <a:spcPts val="600"/>
              </a:spcAft>
            </a:pPr>
            <a:r>
              <a:rPr lang="en-CA" altLang="en-US" sz="3300" b="1" dirty="0">
                <a:latin typeface="Arial"/>
              </a:rPr>
              <a:t>The less time the driver has to spot dangerous situations</a:t>
            </a:r>
          </a:p>
          <a:p>
            <a:pPr marL="0" indent="0" algn="just" fontAlgn="base">
              <a:spcAft>
                <a:spcPts val="600"/>
              </a:spcAft>
              <a:buNone/>
            </a:pPr>
            <a:endParaRPr lang="en-CA" altLang="en-US" sz="1500" b="1" dirty="0">
              <a:latin typeface="Arial"/>
            </a:endParaRPr>
          </a:p>
          <a:p>
            <a:pPr algn="just" fontAlgn="base">
              <a:spcAft>
                <a:spcPts val="600"/>
              </a:spcAft>
            </a:pPr>
            <a:r>
              <a:rPr lang="en-CA" altLang="en-US" sz="3300" b="1" dirty="0">
                <a:latin typeface="Arial"/>
              </a:rPr>
              <a:t>The greater the time and distance it takes to stop</a:t>
            </a:r>
          </a:p>
          <a:p>
            <a:pPr marL="0" indent="0" algn="just" fontAlgn="base">
              <a:spcAft>
                <a:spcPts val="600"/>
              </a:spcAft>
              <a:buNone/>
            </a:pPr>
            <a:endParaRPr lang="en-CA" altLang="en-US" sz="1500" b="1" dirty="0">
              <a:latin typeface="Arial"/>
            </a:endParaRPr>
          </a:p>
          <a:p>
            <a:pPr algn="just" fontAlgn="base">
              <a:spcAft>
                <a:spcPts val="600"/>
              </a:spcAft>
            </a:pPr>
            <a:r>
              <a:rPr lang="en-CA" altLang="en-US" sz="3300" b="1" dirty="0">
                <a:latin typeface="Arial"/>
              </a:rPr>
              <a:t>The greater the chance the car will skid</a:t>
            </a:r>
          </a:p>
          <a:p>
            <a:pPr marL="0" indent="0" algn="just" fontAlgn="base">
              <a:spcAft>
                <a:spcPts val="600"/>
              </a:spcAft>
              <a:buNone/>
            </a:pPr>
            <a:endParaRPr lang="en-CA" altLang="en-US" sz="1500" b="1" dirty="0">
              <a:latin typeface="Arial"/>
            </a:endParaRPr>
          </a:p>
          <a:p>
            <a:pPr algn="just" fontAlgn="base">
              <a:spcAft>
                <a:spcPts val="600"/>
              </a:spcAft>
            </a:pPr>
            <a:r>
              <a:rPr lang="en-CA" altLang="en-US" sz="3300" b="1" dirty="0">
                <a:latin typeface="Arial"/>
              </a:rPr>
              <a:t>The greater the force of impact will be in a collision</a:t>
            </a:r>
          </a:p>
          <a:p>
            <a:pPr marL="0" indent="0" algn="just" fontAlgn="base">
              <a:spcAft>
                <a:spcPts val="600"/>
              </a:spcAft>
              <a:buNone/>
            </a:pPr>
            <a:endParaRPr lang="en-CA" altLang="en-US" sz="1500" b="1" dirty="0">
              <a:latin typeface="Arial"/>
            </a:endParaRPr>
          </a:p>
          <a:p>
            <a:pPr algn="just" fontAlgn="base">
              <a:spcAft>
                <a:spcPts val="600"/>
              </a:spcAft>
            </a:pPr>
            <a:r>
              <a:rPr lang="en-CA" altLang="en-US" sz="3300" b="1" dirty="0">
                <a:latin typeface="Arial"/>
              </a:rPr>
              <a:t>The greater the personal injuries and property damages are in collisions</a:t>
            </a:r>
            <a:endParaRPr lang="en-CA" altLang="en-US" sz="2000" b="1" dirty="0">
              <a:solidFill>
                <a:schemeClr val="bg1"/>
              </a:solidFill>
              <a:latin typeface="Arial"/>
            </a:endParaRPr>
          </a:p>
        </p:txBody>
      </p:sp>
    </p:spTree>
    <p:extLst>
      <p:ext uri="{BB962C8B-B14F-4D97-AF65-F5344CB8AC3E}">
        <p14:creationId xmlns:p14="http://schemas.microsoft.com/office/powerpoint/2010/main" val="2326293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08516-7BF9-164E-B03F-AE924FB41376}"/>
              </a:ext>
            </a:extLst>
          </p:cNvPr>
          <p:cNvSpPr>
            <a:spLocks noGrp="1"/>
          </p:cNvSpPr>
          <p:nvPr>
            <p:ph type="title"/>
          </p:nvPr>
        </p:nvSpPr>
        <p:spPr>
          <a:xfrm>
            <a:off x="539552" y="1779662"/>
            <a:ext cx="8229600" cy="857250"/>
          </a:xfrm>
        </p:spPr>
        <p:txBody>
          <a:bodyPr/>
          <a:lstStyle/>
          <a:p>
            <a:r>
              <a:rPr lang="en-US" dirty="0">
                <a:latin typeface="Arial Black" panose="020B0A04020102020204" pitchFamily="34" charset="0"/>
              </a:rPr>
              <a:t>Driving Scenario</a:t>
            </a:r>
          </a:p>
        </p:txBody>
      </p:sp>
    </p:spTree>
    <p:extLst>
      <p:ext uri="{BB962C8B-B14F-4D97-AF65-F5344CB8AC3E}">
        <p14:creationId xmlns:p14="http://schemas.microsoft.com/office/powerpoint/2010/main" val="4118084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_siren.mpg">
            <a:hlinkClick r:id="" action="ppaction://media"/>
          </p:cNvPr>
          <p:cNvPicPr>
            <a:picLocks noChangeAspect="1"/>
          </p:cNvPicPr>
          <p:nvPr>
            <a:videoFile r:link="rId1"/>
            <p:extLst>
              <p:ext uri="{DAA4B4D4-6D71-4841-9C94-3DE7FCFB9230}">
                <p14:media xmlns:p14="http://schemas.microsoft.com/office/powerpoint/2010/main" r:embed="rId2">
                  <p14:trim end="121357.7935"/>
                </p14:media>
              </p:ext>
            </p:extLst>
          </p:nvPr>
        </p:nvPicPr>
        <p:blipFill>
          <a:blip r:embed="rId5"/>
          <a:stretch>
            <a:fillRect/>
          </a:stretch>
        </p:blipFill>
        <p:spPr>
          <a:xfrm>
            <a:off x="1143000" y="285750"/>
            <a:ext cx="6858000" cy="4572000"/>
          </a:xfrm>
          <a:prstGeom prst="rect">
            <a:avLst/>
          </a:prstGeom>
        </p:spPr>
      </p:pic>
    </p:spTree>
    <p:extLst>
      <p:ext uri="{BB962C8B-B14F-4D97-AF65-F5344CB8AC3E}">
        <p14:creationId xmlns:p14="http://schemas.microsoft.com/office/powerpoint/2010/main" val="307668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95486"/>
            <a:ext cx="8229600" cy="857250"/>
          </a:xfrm>
        </p:spPr>
        <p:txBody>
          <a:bodyPr>
            <a:normAutofit/>
          </a:bodyPr>
          <a:lstStyle/>
          <a:p>
            <a:r>
              <a:rPr lang="en-US" sz="3600" dirty="0">
                <a:solidFill>
                  <a:srgbClr val="FFCC00"/>
                </a:solidFill>
                <a:latin typeface="Arial Black" panose="020B0A04020102020204" pitchFamily="34" charset="0"/>
              </a:rPr>
              <a:t>Key Messages </a:t>
            </a:r>
          </a:p>
        </p:txBody>
      </p:sp>
      <p:sp>
        <p:nvSpPr>
          <p:cNvPr id="3" name="Content Placeholder 2"/>
          <p:cNvSpPr>
            <a:spLocks noGrp="1"/>
          </p:cNvSpPr>
          <p:nvPr>
            <p:ph idx="1"/>
          </p:nvPr>
        </p:nvSpPr>
        <p:spPr>
          <a:xfrm>
            <a:off x="1475656" y="1131590"/>
            <a:ext cx="6192688" cy="2304256"/>
          </a:xfrm>
        </p:spPr>
        <p:txBody>
          <a:bodyPr/>
          <a:lstStyle/>
          <a:p>
            <a:pPr>
              <a:buClr>
                <a:srgbClr val="FF0000"/>
              </a:buClr>
            </a:pPr>
            <a:r>
              <a:rPr lang="en-US" sz="2800" dirty="0">
                <a:latin typeface="Arial" panose="020B0604020202020204" pitchFamily="34" charset="0"/>
                <a:cs typeface="Arial" panose="020B0604020202020204" pitchFamily="34" charset="0"/>
              </a:rPr>
              <a:t>Be Safe, Be Seen</a:t>
            </a:r>
          </a:p>
          <a:p>
            <a:pPr>
              <a:buClr>
                <a:srgbClr val="FF0000"/>
              </a:buClr>
            </a:pPr>
            <a:r>
              <a:rPr lang="en-US" sz="2800" dirty="0">
                <a:latin typeface="Arial" panose="020B0604020202020204" pitchFamily="34" charset="0"/>
                <a:cs typeface="Arial" panose="020B0604020202020204" pitchFamily="34" charset="0"/>
              </a:rPr>
              <a:t>Eyes on road, hands on the wheel </a:t>
            </a:r>
          </a:p>
          <a:p>
            <a:pPr>
              <a:buClr>
                <a:srgbClr val="FF0000"/>
              </a:buClr>
            </a:pPr>
            <a:r>
              <a:rPr lang="en-US" sz="2800" dirty="0">
                <a:latin typeface="Arial" panose="020B0604020202020204" pitchFamily="34" charset="0"/>
                <a:cs typeface="Arial" panose="020B0604020202020204" pitchFamily="34" charset="0"/>
              </a:rPr>
              <a:t>Speed Kills – Slow it down </a:t>
            </a:r>
          </a:p>
          <a:p>
            <a:pPr>
              <a:buClr>
                <a:srgbClr val="FF0000"/>
              </a:buClr>
            </a:pPr>
            <a:r>
              <a:rPr lang="en-US" sz="2800" dirty="0">
                <a:latin typeface="Arial" panose="020B0604020202020204" pitchFamily="34" charset="0"/>
                <a:cs typeface="Arial" panose="020B0604020202020204" pitchFamily="34" charset="0"/>
              </a:rPr>
              <a:t>Plan While You Can </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3570721"/>
            <a:ext cx="2073904" cy="15544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579862"/>
            <a:ext cx="1656184" cy="155448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13726"/>
          <a:stretch/>
        </p:blipFill>
        <p:spPr>
          <a:xfrm>
            <a:off x="6200720" y="3579862"/>
            <a:ext cx="2011680" cy="155448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761" t="5767" r="4761" b="16959"/>
          <a:stretch/>
        </p:blipFill>
        <p:spPr>
          <a:xfrm>
            <a:off x="899592" y="3570721"/>
            <a:ext cx="1737360" cy="1554480"/>
          </a:xfrm>
          <a:prstGeom prst="rect">
            <a:avLst/>
          </a:prstGeom>
        </p:spPr>
      </p:pic>
    </p:spTree>
    <p:extLst>
      <p:ext uri="{BB962C8B-B14F-4D97-AF65-F5344CB8AC3E}">
        <p14:creationId xmlns:p14="http://schemas.microsoft.com/office/powerpoint/2010/main" val="1856421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67544" y="1995686"/>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5400" b="1" dirty="0">
                <a:latin typeface="Arial Black" panose="020B0A04020102020204" pitchFamily="34" charset="0"/>
                <a:cs typeface="Arial" panose="020B0604020202020204" pitchFamily="34" charset="0"/>
              </a:rPr>
              <a:t>Questions?</a:t>
            </a:r>
          </a:p>
        </p:txBody>
      </p:sp>
    </p:spTree>
    <p:extLst>
      <p:ext uri="{BB962C8B-B14F-4D97-AF65-F5344CB8AC3E}">
        <p14:creationId xmlns:p14="http://schemas.microsoft.com/office/powerpoint/2010/main" val="2625629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C00"/>
                </a:solidFill>
                <a:latin typeface="Arial Black" panose="020B0A04020102020204" pitchFamily="34" charset="0"/>
              </a:rPr>
              <a:t>Let’s Chat About</a:t>
            </a:r>
          </a:p>
        </p:txBody>
      </p:sp>
      <p:sp>
        <p:nvSpPr>
          <p:cNvPr id="3" name="Content Placeholder 2"/>
          <p:cNvSpPr>
            <a:spLocks noGrp="1"/>
          </p:cNvSpPr>
          <p:nvPr>
            <p:ph idx="1"/>
          </p:nvPr>
        </p:nvSpPr>
        <p:spPr>
          <a:xfrm>
            <a:off x="2123728" y="1419622"/>
            <a:ext cx="4824536" cy="3178448"/>
          </a:xfrm>
        </p:spPr>
        <p:txBody>
          <a:bodyPr/>
          <a:lstStyle/>
          <a:p>
            <a:pPr>
              <a:buClr>
                <a:srgbClr val="FF0000"/>
              </a:buClr>
            </a:pPr>
            <a:r>
              <a:rPr lang="en-US" dirty="0">
                <a:latin typeface="Arial" panose="020B0604020202020204" pitchFamily="34" charset="0"/>
                <a:cs typeface="Arial" panose="020B0604020202020204" pitchFamily="34" charset="0"/>
              </a:rPr>
              <a:t>Pedestrian Safety</a:t>
            </a:r>
          </a:p>
          <a:p>
            <a:pPr>
              <a:buClr>
                <a:srgbClr val="FF0000"/>
              </a:buClr>
            </a:pPr>
            <a:r>
              <a:rPr lang="en-US" dirty="0">
                <a:latin typeface="Arial" panose="020B0604020202020204" pitchFamily="34" charset="0"/>
                <a:cs typeface="Arial" panose="020B0604020202020204" pitchFamily="34" charset="0"/>
              </a:rPr>
              <a:t>Impaired Driving</a:t>
            </a:r>
          </a:p>
          <a:p>
            <a:pPr>
              <a:buClr>
                <a:srgbClr val="FF0000"/>
              </a:buClr>
            </a:pPr>
            <a:r>
              <a:rPr lang="en-US" dirty="0">
                <a:latin typeface="Arial" panose="020B0604020202020204" pitchFamily="34" charset="0"/>
                <a:cs typeface="Arial" panose="020B0604020202020204" pitchFamily="34" charset="0"/>
              </a:rPr>
              <a:t>Distracted Driving</a:t>
            </a:r>
          </a:p>
          <a:p>
            <a:pPr>
              <a:buClr>
                <a:srgbClr val="FF0000"/>
              </a:buClr>
            </a:pPr>
            <a:r>
              <a:rPr lang="en-US" dirty="0">
                <a:latin typeface="Arial" panose="020B0604020202020204" pitchFamily="34" charset="0"/>
                <a:cs typeface="Arial" panose="020B0604020202020204" pitchFamily="34" charset="0"/>
              </a:rPr>
              <a:t>Speeding</a:t>
            </a:r>
          </a:p>
          <a:p>
            <a:endParaRPr lang="en-US" dirty="0"/>
          </a:p>
        </p:txBody>
      </p:sp>
    </p:spTree>
    <p:extLst>
      <p:ext uri="{BB962C8B-B14F-4D97-AF65-F5344CB8AC3E}">
        <p14:creationId xmlns:p14="http://schemas.microsoft.com/office/powerpoint/2010/main" val="3855209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34000" y="1419622"/>
            <a:ext cx="3810000" cy="2406758"/>
          </a:xfrm>
          <a:prstGeom prst="rect">
            <a:avLst/>
          </a:prstGeom>
        </p:spPr>
      </p:pic>
      <p:pic>
        <p:nvPicPr>
          <p:cNvPr id="3" name="Picture 2"/>
          <p:cNvPicPr>
            <a:picLocks noChangeAspect="1"/>
          </p:cNvPicPr>
          <p:nvPr/>
        </p:nvPicPr>
        <p:blipFill rotWithShape="1">
          <a:blip r:embed="rId4"/>
          <a:srcRect l="4132" r="17341"/>
          <a:stretch/>
        </p:blipFill>
        <p:spPr>
          <a:xfrm>
            <a:off x="2609448" y="1419622"/>
            <a:ext cx="3474720" cy="2406758"/>
          </a:xfrm>
          <a:prstGeom prst="rect">
            <a:avLst/>
          </a:prstGeom>
        </p:spPr>
      </p:pic>
      <p:pic>
        <p:nvPicPr>
          <p:cNvPr id="2" name="Picture 1"/>
          <p:cNvPicPr>
            <a:picLocks noChangeAspect="1"/>
          </p:cNvPicPr>
          <p:nvPr/>
        </p:nvPicPr>
        <p:blipFill rotWithShape="1">
          <a:blip r:embed="rId5"/>
          <a:srcRect l="5460" r="9886"/>
          <a:stretch/>
        </p:blipFill>
        <p:spPr>
          <a:xfrm>
            <a:off x="17405" y="1419622"/>
            <a:ext cx="2834640" cy="2406758"/>
          </a:xfrm>
          <a:prstGeom prst="rect">
            <a:avLst/>
          </a:prstGeom>
        </p:spPr>
      </p:pic>
      <p:sp>
        <p:nvSpPr>
          <p:cNvPr id="5" name="Title 1"/>
          <p:cNvSpPr txBox="1">
            <a:spLocks/>
          </p:cNvSpPr>
          <p:nvPr/>
        </p:nvSpPr>
        <p:spPr>
          <a:xfrm>
            <a:off x="457200" y="205979"/>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CA" dirty="0">
                <a:solidFill>
                  <a:srgbClr val="FFCC00"/>
                </a:solidFill>
                <a:latin typeface="Arial Black" panose="020B0A04020102020204" pitchFamily="34" charset="0"/>
              </a:rPr>
              <a:t>Pedestrians</a:t>
            </a:r>
          </a:p>
        </p:txBody>
      </p:sp>
    </p:spTree>
    <p:extLst>
      <p:ext uri="{BB962C8B-B14F-4D97-AF65-F5344CB8AC3E}">
        <p14:creationId xmlns:p14="http://schemas.microsoft.com/office/powerpoint/2010/main" val="3948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C00"/>
                </a:solidFill>
                <a:latin typeface="Arial Black" panose="020B0A04020102020204" pitchFamily="34" charset="0"/>
              </a:rPr>
              <a:t>Pedestrians</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tretch>
            <a:fillRect/>
          </a:stretch>
        </p:blipFill>
        <p:spPr>
          <a:xfrm>
            <a:off x="23977" y="1275605"/>
            <a:ext cx="4240980" cy="2808313"/>
          </a:xfrm>
          <a:prstGeom prst="rect">
            <a:avLst/>
          </a:prstGeom>
        </p:spPr>
      </p:pic>
      <p:pic>
        <p:nvPicPr>
          <p:cNvPr id="4" name="Picture 3"/>
          <p:cNvPicPr>
            <a:picLocks noChangeAspect="1"/>
          </p:cNvPicPr>
          <p:nvPr/>
        </p:nvPicPr>
        <p:blipFill>
          <a:blip r:embed="rId5"/>
          <a:stretch>
            <a:fillRect/>
          </a:stretch>
        </p:blipFill>
        <p:spPr>
          <a:xfrm>
            <a:off x="4067944" y="1275606"/>
            <a:ext cx="5079789" cy="2808312"/>
          </a:xfrm>
          <a:prstGeom prst="rect">
            <a:avLst/>
          </a:prstGeom>
        </p:spPr>
      </p:pic>
    </p:spTree>
    <p:extLst>
      <p:ext uri="{BB962C8B-B14F-4D97-AF65-F5344CB8AC3E}">
        <p14:creationId xmlns:p14="http://schemas.microsoft.com/office/powerpoint/2010/main" val="3930046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FFCC00"/>
                </a:solidFill>
                <a:latin typeface="Arial Black" panose="020B0A04020102020204" pitchFamily="34" charset="0"/>
              </a:rPr>
              <a:t>Impaired Driving</a:t>
            </a:r>
          </a:p>
        </p:txBody>
      </p:sp>
      <p:sp>
        <p:nvSpPr>
          <p:cNvPr id="3" name="Content Placeholder 2"/>
          <p:cNvSpPr>
            <a:spLocks noGrp="1"/>
          </p:cNvSpPr>
          <p:nvPr>
            <p:ph idx="1"/>
          </p:nvPr>
        </p:nvSpPr>
        <p:spPr/>
        <p:txBody>
          <a:bodyPr>
            <a:normAutofit/>
          </a:bodyPr>
          <a:lstStyle/>
          <a:p>
            <a:pPr marL="0" lvl="0" indent="0" algn="just" fontAlgn="base">
              <a:spcAft>
                <a:spcPts val="600"/>
              </a:spcAft>
              <a:buNone/>
            </a:pPr>
            <a:r>
              <a:rPr lang="en-CA" altLang="en-US" sz="2800" b="1" dirty="0">
                <a:latin typeface="Arial"/>
              </a:rPr>
              <a:t>For the purposes of the Drug Evaluation and Classification (DEC) Program, a drug is defined as:</a:t>
            </a:r>
          </a:p>
          <a:p>
            <a:pPr marL="0" lvl="0" indent="0" algn="just" fontAlgn="base">
              <a:spcAft>
                <a:spcPts val="600"/>
              </a:spcAft>
              <a:buNone/>
            </a:pPr>
            <a:r>
              <a:rPr lang="en-CA" altLang="en-US" sz="2800" b="1" u="sng" dirty="0">
                <a:solidFill>
                  <a:srgbClr val="FF0000"/>
                </a:solidFill>
                <a:latin typeface="Arial"/>
              </a:rPr>
              <a:t>“any substance, which when taken into the human body, can impair the ability of the person to operate a motor vehicle safely”</a:t>
            </a:r>
          </a:p>
          <a:p>
            <a:endParaRPr lang="en-CA" dirty="0"/>
          </a:p>
        </p:txBody>
      </p:sp>
    </p:spTree>
    <p:extLst>
      <p:ext uri="{BB962C8B-B14F-4D97-AF65-F5344CB8AC3E}">
        <p14:creationId xmlns:p14="http://schemas.microsoft.com/office/powerpoint/2010/main" val="126651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MADD_Canada_Ontario_Young_Drivers_PSA_39_Tell_It_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951570"/>
            <a:ext cx="8388424" cy="3538867"/>
          </a:xfrm>
          <a:prstGeom prst="rect">
            <a:avLst/>
          </a:prstGeom>
        </p:spPr>
      </p:pic>
      <p:sp>
        <p:nvSpPr>
          <p:cNvPr id="6" name="Title 3"/>
          <p:cNvSpPr txBox="1">
            <a:spLocks/>
          </p:cNvSpPr>
          <p:nvPr/>
        </p:nvSpPr>
        <p:spPr>
          <a:xfrm>
            <a:off x="457200" y="205979"/>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dirty="0">
                <a:solidFill>
                  <a:srgbClr val="FFCC00"/>
                </a:solidFill>
                <a:latin typeface="Arial Black" panose="020B0A04020102020204" pitchFamily="34" charset="0"/>
              </a:rPr>
              <a:t>Zero Tolerance</a:t>
            </a:r>
          </a:p>
        </p:txBody>
      </p:sp>
    </p:spTree>
    <p:extLst>
      <p:ext uri="{BB962C8B-B14F-4D97-AF65-F5344CB8AC3E}">
        <p14:creationId xmlns:p14="http://schemas.microsoft.com/office/powerpoint/2010/main" val="251787562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457200" y="205979"/>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dirty="0" smtClean="0">
                <a:solidFill>
                  <a:srgbClr val="FFCC00"/>
                </a:solidFill>
                <a:latin typeface="Arial Black" panose="020B0A04020102020204" pitchFamily="34" charset="0"/>
              </a:rPr>
              <a:t>Arrive Alive</a:t>
            </a:r>
            <a:endParaRPr lang="en-CA" sz="4000" dirty="0">
              <a:solidFill>
                <a:srgbClr val="FFCC00"/>
              </a:solidFill>
              <a:latin typeface="Arial Black" panose="020B0A04020102020204" pitchFamily="34" charset="0"/>
            </a:endParaRPr>
          </a:p>
        </p:txBody>
      </p:sp>
      <p:pic>
        <p:nvPicPr>
          <p:cNvPr id="3" name="Potchecks (30 Seco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874365"/>
            <a:ext cx="6858000" cy="3857625"/>
          </a:xfrm>
          <a:prstGeom prst="rect">
            <a:avLst/>
          </a:prstGeom>
        </p:spPr>
      </p:pic>
    </p:spTree>
    <p:extLst>
      <p:ext uri="{BB962C8B-B14F-4D97-AF65-F5344CB8AC3E}">
        <p14:creationId xmlns:p14="http://schemas.microsoft.com/office/powerpoint/2010/main" val="2832439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402" b="32289"/>
          <a:stretch/>
        </p:blipFill>
        <p:spPr>
          <a:xfrm>
            <a:off x="1209161" y="987574"/>
            <a:ext cx="6498322" cy="3200400"/>
          </a:xfrm>
        </p:spPr>
      </p:pic>
      <p:sp>
        <p:nvSpPr>
          <p:cNvPr id="2" name="TextBox 1"/>
          <p:cNvSpPr txBox="1"/>
          <p:nvPr/>
        </p:nvSpPr>
        <p:spPr>
          <a:xfrm>
            <a:off x="1035329" y="195485"/>
            <a:ext cx="6990825" cy="584775"/>
          </a:xfrm>
          <a:prstGeom prst="rect">
            <a:avLst/>
          </a:prstGeom>
          <a:noFill/>
        </p:spPr>
        <p:txBody>
          <a:bodyPr wrap="none" rtlCol="0">
            <a:spAutoFit/>
          </a:bodyPr>
          <a:lstStyle/>
          <a:p>
            <a:r>
              <a:rPr lang="en-US" sz="3200" dirty="0">
                <a:latin typeface="Arial Black" panose="020B0A04020102020204" pitchFamily="34" charset="0"/>
                <a:cs typeface="Arial" panose="020B0604020202020204" pitchFamily="34" charset="0"/>
              </a:rPr>
              <a:t>If it doesn’t make sense here, </a:t>
            </a:r>
          </a:p>
        </p:txBody>
      </p:sp>
      <p:sp>
        <p:nvSpPr>
          <p:cNvPr id="3" name="TextBox 2"/>
          <p:cNvSpPr txBox="1"/>
          <p:nvPr/>
        </p:nvSpPr>
        <p:spPr>
          <a:xfrm>
            <a:off x="136975" y="4299942"/>
            <a:ext cx="8787534" cy="553998"/>
          </a:xfrm>
          <a:prstGeom prst="rect">
            <a:avLst/>
          </a:prstGeom>
          <a:noFill/>
        </p:spPr>
        <p:txBody>
          <a:bodyPr wrap="none" rtlCol="0">
            <a:spAutoFit/>
          </a:bodyPr>
          <a:lstStyle/>
          <a:p>
            <a:r>
              <a:rPr lang="en-US" sz="3000" dirty="0">
                <a:latin typeface="Arial Black" panose="020B0A04020102020204" pitchFamily="34" charset="0"/>
                <a:cs typeface="Arial" panose="020B0604020202020204" pitchFamily="34" charset="0"/>
              </a:rPr>
              <a:t>why does it make sense when you drive?</a:t>
            </a:r>
          </a:p>
        </p:txBody>
      </p:sp>
    </p:spTree>
    <p:extLst>
      <p:ext uri="{BB962C8B-B14F-4D97-AF65-F5344CB8AC3E}">
        <p14:creationId xmlns:p14="http://schemas.microsoft.com/office/powerpoint/2010/main" val="3447028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sz="3200" dirty="0">
                <a:solidFill>
                  <a:srgbClr val="FFCC00"/>
                </a:solidFill>
                <a:latin typeface="Arial Black" panose="020B0A04020102020204" pitchFamily="34" charset="0"/>
              </a:rPr>
              <a:t>Eggs Are Fragile, So Are We</a:t>
            </a:r>
          </a:p>
        </p:txBody>
      </p:sp>
      <p:pic>
        <p:nvPicPr>
          <p:cNvPr id="2" name="eggs_on_weed___hit_things.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536" y="1005576"/>
            <a:ext cx="8244408" cy="3478110"/>
          </a:xfrm>
          <a:prstGeom prst="rect">
            <a:avLst/>
          </a:prstGeom>
        </p:spPr>
      </p:pic>
    </p:spTree>
    <p:extLst>
      <p:ext uri="{BB962C8B-B14F-4D97-AF65-F5344CB8AC3E}">
        <p14:creationId xmlns:p14="http://schemas.microsoft.com/office/powerpoint/2010/main" val="62153066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29666</TotalTime>
  <Words>1044</Words>
  <Application>Microsoft Office PowerPoint</Application>
  <PresentationFormat>On-screen Show (16:9)</PresentationFormat>
  <Paragraphs>168</Paragraphs>
  <Slides>17</Slides>
  <Notes>17</Notes>
  <HiddenSlides>2</HiddenSlides>
  <MMClips>5</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TORONTO POLICE Traffic Services – Safety Programs</vt:lpstr>
      <vt:lpstr>Let’s Chat About</vt:lpstr>
      <vt:lpstr>PowerPoint Presentation</vt:lpstr>
      <vt:lpstr>Pedestrians</vt:lpstr>
      <vt:lpstr>Impaired Driving</vt:lpstr>
      <vt:lpstr>PowerPoint Presentation</vt:lpstr>
      <vt:lpstr>PowerPoint Presentation</vt:lpstr>
      <vt:lpstr>PowerPoint Presentation</vt:lpstr>
      <vt:lpstr>Eggs Are Fragile, So Are We</vt:lpstr>
      <vt:lpstr>Distracted Driving</vt:lpstr>
      <vt:lpstr>PowerPoint Presentation</vt:lpstr>
      <vt:lpstr>PowerPoint Presentation</vt:lpstr>
      <vt:lpstr>Speed</vt:lpstr>
      <vt:lpstr>Driving Scenario</vt:lpstr>
      <vt:lpstr>PowerPoint Presentation</vt:lpstr>
      <vt:lpstr>Key Messages </vt:lpstr>
      <vt:lpstr>PowerPoint Presentation</vt:lpstr>
    </vt:vector>
  </TitlesOfParts>
  <Company>Toronto Police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TORONTO POLICE</dc:title>
  <dc:creator>Toronto Police Service</dc:creator>
  <cp:lastModifiedBy>Information Services</cp:lastModifiedBy>
  <cp:revision>256</cp:revision>
  <cp:lastPrinted>2019-01-08T21:57:48Z</cp:lastPrinted>
  <dcterms:created xsi:type="dcterms:W3CDTF">2016-03-01T17:58:28Z</dcterms:created>
  <dcterms:modified xsi:type="dcterms:W3CDTF">2019-01-09T17:51:26Z</dcterms:modified>
</cp:coreProperties>
</file>